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317" r:id="rId3"/>
    <p:sldId id="288" r:id="rId4"/>
    <p:sldId id="289" r:id="rId5"/>
    <p:sldId id="290" r:id="rId6"/>
    <p:sldId id="291" r:id="rId7"/>
    <p:sldId id="292" r:id="rId8"/>
    <p:sldId id="294" r:id="rId9"/>
    <p:sldId id="295" r:id="rId10"/>
    <p:sldId id="301" r:id="rId11"/>
    <p:sldId id="318" r:id="rId12"/>
    <p:sldId id="320" r:id="rId13"/>
    <p:sldId id="293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296" r:id="rId27"/>
    <p:sldId id="297" r:id="rId28"/>
    <p:sldId id="298" r:id="rId29"/>
    <p:sldId id="299" r:id="rId30"/>
    <p:sldId id="300" r:id="rId31"/>
    <p:sldId id="314" r:id="rId32"/>
    <p:sldId id="319" r:id="rId33"/>
    <p:sldId id="31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3"/>
  </p:normalViewPr>
  <p:slideViewPr>
    <p:cSldViewPr snapToGrid="0" snapToObjects="1">
      <p:cViewPr varScale="1">
        <p:scale>
          <a:sx n="90" d="100"/>
          <a:sy n="90" d="100"/>
        </p:scale>
        <p:origin x="23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2E71F3-3986-6540-974F-AED13FAF4834}" type="datetimeFigureOut">
              <a:rPr lang="en-US" smtClean="0"/>
              <a:t>7/18/19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C832-F410-3546-97B4-9BABF0E8B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5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6657F-F1DD-C84B-A4B0-A053C6547359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0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8D2E0-8806-DD4B-883D-A518CAFF9D69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45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A9E88-C1B9-FB4F-8976-495E2AF6FD7A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27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FB32-AE15-9E4D-9AD6-E63313C97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623A5-18B2-3D4F-8FC2-4D745FF6F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57F3-AB55-2849-9D96-BFA81119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447AC-A9D5-5745-A991-2C080C064701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A9FDB-ABF8-4F4F-9D5D-DB942C07C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E99BA-2615-1344-B382-FE76411AD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1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C00B5-130E-E34B-9BF3-8C937C3CF67E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9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BD295-BEC6-DD4E-BD1C-B28228AD08CF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31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989E-37DB-9548-B4A7-DFE88E62DF17}" type="datetime1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0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985AA-A5C3-9144-9D14-BD90422DACAB}" type="datetime1">
              <a:rPr lang="en-US" smtClean="0"/>
              <a:t>7/18/19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81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01871-FB8B-1741-8F9B-EBC1AFEC96EA}" type="datetime1">
              <a:rPr lang="en-US" smtClean="0"/>
              <a:t>7/18/19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98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BFDBC-852D-3D47-8693-D016655747F0}" type="datetime1">
              <a:rPr lang="en-US" smtClean="0"/>
              <a:t>7/18/19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6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9067-9BED-B54A-89D2-56806C41D97E}" type="datetime1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11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0DEF-6144-EB4B-B2D7-01DDB8BBC284}" type="datetime1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9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C169D101-8333-8345-8411-05D1E5763349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FBDB2D4-979F-0449-80BA-56DD35353CE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2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hyperlink" Target="mailto:Daniel.Trahan@Colorado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CU_DENVER_HPC_2019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searchComputing/CU_DENVER_HPC_201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Daniel.Trahan@Colorado.edu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Fundamentals_HPC_Summer2019" TargetMode="External"/><Relationship Id="rId4" Type="http://schemas.openxmlformats.org/officeDocument/2006/relationships/hyperlink" Target="https://www.colorado.edu/rc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954CC4-47FD-3641-83FA-029CD11731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-5" dirty="0"/>
              <a:t>Introduction </a:t>
            </a:r>
            <a:r>
              <a:rPr lang="en-US" spc="140" dirty="0"/>
              <a:t>to</a:t>
            </a:r>
            <a:r>
              <a:rPr lang="en-US" spc="-434" dirty="0"/>
              <a:t> </a:t>
            </a:r>
            <a:r>
              <a:rPr lang="en-US" spc="-70" dirty="0"/>
              <a:t>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648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8A51-E98F-E14B-8DDC-05CEBC2F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62"/>
              <a:t>Linux</a:t>
            </a:r>
            <a:r>
              <a:rPr lang="en-US" spc="-684"/>
              <a:t> </a:t>
            </a:r>
            <a:r>
              <a:rPr lang="en-US" spc="-13"/>
              <a:t>commands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A633B-EE44-B649-ABF8-82FED452F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55508" indent="-214603">
              <a:lnSpc>
                <a:spcPct val="100000"/>
              </a:lnSpc>
              <a:spcBef>
                <a:spcPts val="529"/>
              </a:spcBef>
              <a:buClr>
                <a:srgbClr val="A9A57C"/>
              </a:buClr>
              <a:tabLst>
                <a:tab pos="256628" algn="l"/>
              </a:tabLst>
            </a:pPr>
            <a:r>
              <a:rPr lang="en-US" spc="31" dirty="0"/>
              <a:t>command </a:t>
            </a:r>
            <a:r>
              <a:rPr lang="en-US" spc="-9" dirty="0"/>
              <a:t>[flag1] </a:t>
            </a:r>
            <a:r>
              <a:rPr lang="en-US" dirty="0"/>
              <a:t>[flag-</a:t>
            </a:r>
            <a:r>
              <a:rPr lang="en-US" spc="-4" dirty="0"/>
              <a:t>arg1] [flag2] [flag-arg2]</a:t>
            </a:r>
            <a:r>
              <a:rPr lang="en-US" spc="-53" dirty="0"/>
              <a:t> </a:t>
            </a:r>
            <a:r>
              <a:rPr lang="en-US" spc="-35" dirty="0"/>
              <a:t>[target(s)]</a:t>
            </a:r>
          </a:p>
          <a:p>
            <a:pPr marL="40905" marR="528386" indent="0">
              <a:lnSpc>
                <a:spcPct val="100000"/>
              </a:lnSpc>
              <a:spcBef>
                <a:spcPts val="653"/>
              </a:spcBef>
              <a:buClr>
                <a:srgbClr val="A9A57C"/>
              </a:buClr>
              <a:buNone/>
              <a:tabLst>
                <a:tab pos="256628" algn="l"/>
              </a:tabLst>
            </a:pPr>
            <a:endParaRPr lang="en-US" spc="-18" dirty="0"/>
          </a:p>
          <a:p>
            <a:pPr marL="255508" marR="528386" indent="-214603">
              <a:lnSpc>
                <a:spcPct val="100000"/>
              </a:lnSpc>
              <a:spcBef>
                <a:spcPts val="653"/>
              </a:spcBef>
              <a:buClr>
                <a:srgbClr val="A9A57C"/>
              </a:buClr>
              <a:tabLst>
                <a:tab pos="256628" algn="l"/>
              </a:tabLst>
            </a:pPr>
            <a:r>
              <a:rPr lang="en-US" spc="-18" dirty="0"/>
              <a:t>Flags </a:t>
            </a:r>
            <a:r>
              <a:rPr lang="en-US" dirty="0"/>
              <a:t>may </a:t>
            </a:r>
            <a:r>
              <a:rPr lang="en-US" spc="35" dirty="0"/>
              <a:t>not </a:t>
            </a:r>
            <a:r>
              <a:rPr lang="en-US" spc="-9" dirty="0"/>
              <a:t>mean </a:t>
            </a:r>
            <a:r>
              <a:rPr lang="en-US" spc="9" dirty="0"/>
              <a:t>the </a:t>
            </a:r>
            <a:r>
              <a:rPr lang="en-US" spc="-9" dirty="0"/>
              <a:t>same </a:t>
            </a:r>
            <a:r>
              <a:rPr lang="en-US" spc="22" dirty="0"/>
              <a:t>thing </a:t>
            </a:r>
            <a:r>
              <a:rPr lang="en-US" spc="9" dirty="0"/>
              <a:t>when </a:t>
            </a:r>
            <a:r>
              <a:rPr lang="en-US" spc="4" dirty="0"/>
              <a:t>used</a:t>
            </a:r>
            <a:r>
              <a:rPr lang="en-US" spc="-172" dirty="0"/>
              <a:t> </a:t>
            </a:r>
            <a:r>
              <a:rPr lang="en-US" spc="35" dirty="0"/>
              <a:t>with </a:t>
            </a:r>
            <a:r>
              <a:rPr lang="en-US" spc="4" dirty="0"/>
              <a:t>different</a:t>
            </a:r>
            <a:r>
              <a:rPr lang="en-US" spc="-18" dirty="0"/>
              <a:t> </a:t>
            </a:r>
            <a:r>
              <a:rPr lang="en-US" spc="26" dirty="0"/>
              <a:t>commands</a:t>
            </a:r>
          </a:p>
          <a:p>
            <a:pPr marL="255508" marR="528386" indent="-214603">
              <a:lnSpc>
                <a:spcPct val="100000"/>
              </a:lnSpc>
              <a:spcBef>
                <a:spcPts val="653"/>
              </a:spcBef>
              <a:buClr>
                <a:srgbClr val="A9A57C"/>
              </a:buClr>
              <a:tabLst>
                <a:tab pos="256628" algn="l"/>
              </a:tabLst>
            </a:pPr>
            <a:r>
              <a:rPr lang="en-US" spc="26" dirty="0"/>
              <a:t>A flag argument must be paired with it corresponding flag before specifying another flag</a:t>
            </a:r>
          </a:p>
          <a:p>
            <a:pPr marL="255508" marR="4483" indent="-214603">
              <a:lnSpc>
                <a:spcPct val="100000"/>
              </a:lnSpc>
              <a:spcBef>
                <a:spcPts val="538"/>
              </a:spcBef>
              <a:buClr>
                <a:srgbClr val="A9A57C"/>
              </a:buClr>
              <a:tabLst>
                <a:tab pos="256628" algn="l"/>
              </a:tabLst>
            </a:pPr>
            <a:r>
              <a:rPr lang="en-US" spc="-40" dirty="0"/>
              <a:t>The </a:t>
            </a:r>
            <a:r>
              <a:rPr lang="en-US" spc="-9" dirty="0"/>
              <a:t>same </a:t>
            </a:r>
            <a:r>
              <a:rPr lang="en-US" spc="31" dirty="0"/>
              <a:t>command </a:t>
            </a:r>
            <a:r>
              <a:rPr lang="en-US" dirty="0"/>
              <a:t>may </a:t>
            </a:r>
            <a:r>
              <a:rPr lang="en-US" spc="-22" dirty="0"/>
              <a:t>have </a:t>
            </a:r>
            <a:r>
              <a:rPr lang="en-US" spc="4" dirty="0"/>
              <a:t>different flags </a:t>
            </a:r>
            <a:r>
              <a:rPr lang="en-US" dirty="0"/>
              <a:t>in </a:t>
            </a:r>
            <a:r>
              <a:rPr lang="en-US" spc="4" dirty="0"/>
              <a:t>different </a:t>
            </a:r>
            <a:r>
              <a:rPr lang="en-US" spc="22" dirty="0"/>
              <a:t>kinds </a:t>
            </a:r>
            <a:r>
              <a:rPr lang="en-US" spc="35" dirty="0"/>
              <a:t>of </a:t>
            </a:r>
            <a:r>
              <a:rPr lang="en-US" spc="9" dirty="0"/>
              <a:t>Unix </a:t>
            </a:r>
            <a:r>
              <a:rPr lang="en-US" spc="-26" dirty="0"/>
              <a:t>(esp. </a:t>
            </a:r>
            <a:r>
              <a:rPr lang="en-US" spc="4" dirty="0"/>
              <a:t>Linux </a:t>
            </a:r>
            <a:r>
              <a:rPr lang="en-US" dirty="0"/>
              <a:t>vs</a:t>
            </a:r>
            <a:r>
              <a:rPr lang="en-US" spc="-124" dirty="0"/>
              <a:t> </a:t>
            </a:r>
            <a:r>
              <a:rPr lang="en-US" spc="-53" dirty="0"/>
              <a:t>BSD)</a:t>
            </a:r>
          </a:p>
          <a:p>
            <a:pPr marL="255508" indent="-214603">
              <a:lnSpc>
                <a:spcPct val="100000"/>
              </a:lnSpc>
              <a:spcBef>
                <a:spcPts val="574"/>
              </a:spcBef>
              <a:buClr>
                <a:srgbClr val="A9A57C"/>
              </a:buClr>
              <a:tabLst>
                <a:tab pos="256628" algn="l"/>
              </a:tabLst>
            </a:pPr>
            <a:r>
              <a:rPr lang="en-US" spc="-22" dirty="0"/>
              <a:t>Case </a:t>
            </a:r>
            <a:r>
              <a:rPr lang="en-US" dirty="0"/>
              <a:t>is</a:t>
            </a:r>
            <a:r>
              <a:rPr lang="en-US" spc="-4" dirty="0"/>
              <a:t> </a:t>
            </a:r>
            <a:r>
              <a:rPr lang="en-US" spc="22" dirty="0"/>
              <a:t>important!</a:t>
            </a:r>
          </a:p>
          <a:p>
            <a:pPr marL="255508" indent="-214603">
              <a:lnSpc>
                <a:spcPct val="100000"/>
              </a:lnSpc>
              <a:spcBef>
                <a:spcPts val="534"/>
              </a:spcBef>
              <a:buClr>
                <a:srgbClr val="A9A57C"/>
              </a:buClr>
              <a:tabLst>
                <a:tab pos="256628" algn="l"/>
              </a:tabLst>
            </a:pPr>
            <a:r>
              <a:rPr lang="en-US" spc="-9" dirty="0"/>
              <a:t>Order </a:t>
            </a:r>
            <a:r>
              <a:rPr lang="en-US" spc="35" dirty="0"/>
              <a:t>of </a:t>
            </a:r>
            <a:r>
              <a:rPr lang="en-US" spc="4" dirty="0"/>
              <a:t>flags </a:t>
            </a:r>
            <a:r>
              <a:rPr lang="en-US" dirty="0"/>
              <a:t>may </a:t>
            </a:r>
            <a:r>
              <a:rPr lang="en-US" spc="22" dirty="0"/>
              <a:t>be</a:t>
            </a:r>
            <a:r>
              <a:rPr lang="en-US" spc="-79" dirty="0"/>
              <a:t> </a:t>
            </a:r>
            <a:r>
              <a:rPr lang="en-US" spc="26" dirty="0"/>
              <a:t>important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8FDAD-AF6A-054D-92AC-4E01E15D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778F-A0D6-FB49-8307-5DD4D356C112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5A4AB-62C7-0545-9C5A-0AF5FF68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7764E-C84C-FC47-9DDF-6155197C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0D89BE-6F13-CB46-BDCB-3F2AC0AA69FD}"/>
              </a:ext>
            </a:extLst>
          </p:cNvPr>
          <p:cNvSpPr txBox="1"/>
          <p:nvPr/>
        </p:nvSpPr>
        <p:spPr>
          <a:xfrm>
            <a:off x="1717289" y="2274848"/>
            <a:ext cx="398493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 -c -f </a:t>
            </a:r>
            <a:r>
              <a:rPr lang="en-US" sz="200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archive.tar</a:t>
            </a:r>
            <a:r>
              <a:rPr lang="en-US" sz="2000" spc="-66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mydir</a:t>
            </a:r>
            <a:endParaRPr lang="en-US" sz="200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660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6748D-6720-9944-A8C6-22F0C8BF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most import Linux command…</a:t>
            </a: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BB77DDB2-EA93-564E-81C4-F119A9CC6259}"/>
              </a:ext>
            </a:extLst>
          </p:cNvPr>
          <p:cNvSpPr txBox="1"/>
          <p:nvPr/>
        </p:nvSpPr>
        <p:spPr>
          <a:xfrm>
            <a:off x="4390784" y="1868067"/>
            <a:ext cx="2250701" cy="1399705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9000" spc="190">
                <a:solidFill>
                  <a:srgbClr val="2F2B20"/>
                </a:solidFill>
                <a:latin typeface="Arial"/>
                <a:cs typeface="Arial"/>
              </a:rPr>
              <a:t>m</a:t>
            </a:r>
            <a:r>
              <a:rPr sz="9000" spc="-88">
                <a:solidFill>
                  <a:srgbClr val="2F2B20"/>
                </a:solidFill>
                <a:latin typeface="Arial"/>
                <a:cs typeface="Arial"/>
              </a:rPr>
              <a:t>an</a:t>
            </a:r>
            <a:endParaRPr sz="9000">
              <a:latin typeface="Arial"/>
              <a:cs typeface="Arial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7DF03234-7999-8A4B-AFEE-F5DEF61D7310}"/>
              </a:ext>
            </a:extLst>
          </p:cNvPr>
          <p:cNvSpPr txBox="1"/>
          <p:nvPr/>
        </p:nvSpPr>
        <p:spPr>
          <a:xfrm>
            <a:off x="1283341" y="4181132"/>
            <a:ext cx="2641887" cy="401947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>
              <a:lnSpc>
                <a:spcPct val="119800"/>
              </a:lnSpc>
              <a:spcBef>
                <a:spcPts val="84"/>
              </a:spcBef>
            </a:pPr>
            <a:r>
              <a:rPr lang="en-US" sz="2250" dirty="0">
                <a:latin typeface="Helvetica" pitchFamily="2" charset="0"/>
                <a:cs typeface="Consolas" panose="020B0609020204030204" pitchFamily="49" charset="0"/>
              </a:rPr>
              <a:t>Syntax:</a:t>
            </a: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BB6766AA-1309-344B-B9CE-C0836B69DE8D}"/>
              </a:ext>
            </a:extLst>
          </p:cNvPr>
          <p:cNvSpPr txBox="1"/>
          <p:nvPr/>
        </p:nvSpPr>
        <p:spPr>
          <a:xfrm>
            <a:off x="5174413" y="4193660"/>
            <a:ext cx="2839631" cy="401947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>
              <a:lnSpc>
                <a:spcPct val="119800"/>
              </a:lnSpc>
              <a:spcBef>
                <a:spcPts val="84"/>
              </a:spcBef>
            </a:pPr>
            <a:r>
              <a:rPr lang="en-US" sz="2250" dirty="0">
                <a:latin typeface="Helvetica" pitchFamily="2" charset="0"/>
                <a:cs typeface="Consolas" panose="020B0609020204030204" pitchFamily="49" charset="0"/>
              </a:rPr>
              <a:t>Examples: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B9800-5C4C-6F45-85D3-96CF6B95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DF343-2905-3142-9ED1-0C69F3795130}" type="datetime1">
              <a:rPr lang="en-US" smtClean="0"/>
              <a:t>7/19/19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9B51E9-70BE-9B41-8D03-5F89235D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7F938-9F9C-744D-B59C-EAD61CD45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6BE21-2A2A-154C-A73C-B9201B439037}"/>
              </a:ext>
            </a:extLst>
          </p:cNvPr>
          <p:cNvSpPr txBox="1"/>
          <p:nvPr/>
        </p:nvSpPr>
        <p:spPr>
          <a:xfrm>
            <a:off x="1283341" y="4718406"/>
            <a:ext cx="2942216" cy="830997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 </a:t>
            </a:r>
            <a:r>
              <a:rPr lang="en-US" sz="2400" spc="3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&lt;command&gt; 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 </a:t>
            </a:r>
            <a:r>
              <a:rPr lang="en-US" sz="2400" spc="88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-k</a:t>
            </a:r>
            <a:r>
              <a:rPr lang="en-US" sz="2400" spc="-7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spc="22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&lt;keyword&gt;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984A8-FB42-9941-9F1B-0C399F0770B5}"/>
              </a:ext>
            </a:extLst>
          </p:cNvPr>
          <p:cNvSpPr txBox="1"/>
          <p:nvPr/>
        </p:nvSpPr>
        <p:spPr>
          <a:xfrm>
            <a:off x="5174413" y="4705582"/>
            <a:ext cx="2511200" cy="843821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marL="11206" marR="4483">
              <a:spcBef>
                <a:spcPts val="84"/>
              </a:spcBef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 tar</a:t>
            </a:r>
            <a:endParaRPr lang="en-US" sz="2400" spc="3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206" marR="4483">
              <a:spcBef>
                <a:spcPts val="84"/>
              </a:spcBef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 </a:t>
            </a:r>
            <a:r>
              <a:rPr lang="en-US" sz="2400" spc="88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-k change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47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7DC8-3FDE-F74C-8C11-8330B4F8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</a:t>
            </a:r>
            <a:r>
              <a:rPr lang="en-US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E3BA4-845A-4B4C-BD46-66011D434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>
                <a:cs typeface="Consolas" panose="020B0609020204030204" pitchFamily="49" charset="0"/>
              </a:rPr>
              <a:t> (list) is a command the lists all contents of the current directory or a directory the user specifies.</a:t>
            </a:r>
          </a:p>
          <a:p>
            <a:r>
              <a:rPr lang="en-US">
                <a:cs typeface="Consolas" panose="020B0609020204030204" pitchFamily="49" charset="0"/>
              </a:rPr>
              <a:t>Command syntax:</a:t>
            </a:r>
          </a:p>
          <a:p>
            <a:r>
              <a:rPr lang="en-US">
                <a:cs typeface="Consolas" panose="020B0609020204030204" pitchFamily="49" charset="0"/>
              </a:rPr>
              <a:t>Flags:</a:t>
            </a:r>
          </a:p>
          <a:p>
            <a:pPr lvl="1"/>
            <a:r>
              <a:rPr lang="en-US">
                <a:cs typeface="Consolas" panose="020B0609020204030204" pitchFamily="49" charset="0"/>
              </a:rPr>
              <a:t>-l Displays extended information about each file </a:t>
            </a:r>
          </a:p>
          <a:p>
            <a:pPr lvl="1"/>
            <a:endParaRPr lang="en-US">
              <a:cs typeface="Consolas" panose="020B0609020204030204" pitchFamily="49" charset="0"/>
            </a:endParaRPr>
          </a:p>
          <a:p>
            <a:pPr lvl="1"/>
            <a:endParaRPr lang="en-US">
              <a:cs typeface="Consolas" panose="020B0609020204030204" pitchFamily="49" charset="0"/>
            </a:endParaRPr>
          </a:p>
          <a:p>
            <a:pPr lvl="1"/>
            <a:r>
              <a:rPr lang="en-US">
                <a:cs typeface="Consolas" panose="020B0609020204030204" pitchFamily="49" charset="0"/>
              </a:rPr>
              <a:t>-a Displays hidden files in a given directory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5B357-D054-3047-859F-217B92954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DEA3-0A80-C944-A87C-9A9C715FDC19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C8E35-7D7A-6440-94C0-F9C3B1DC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09862-36C1-FF4D-9526-E5AA4E452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16610-0A47-8144-8ADC-25BCB7FFDE51}"/>
              </a:ext>
            </a:extLst>
          </p:cNvPr>
          <p:cNvSpPr txBox="1"/>
          <p:nvPr/>
        </p:nvSpPr>
        <p:spPr>
          <a:xfrm>
            <a:off x="3889259" y="2604411"/>
            <a:ext cx="559384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20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&lt;flag&gt; &lt;flag arguments&gt; &lt;directory&gt;</a:t>
            </a:r>
            <a:endParaRPr lang="en-US" sz="200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8CBE8-7732-CD47-BAD9-B7CDE072127A}"/>
              </a:ext>
            </a:extLst>
          </p:cNvPr>
          <p:cNvSpPr txBox="1"/>
          <p:nvPr/>
        </p:nvSpPr>
        <p:spPr>
          <a:xfrm>
            <a:off x="1628079" y="3866846"/>
            <a:ext cx="300595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 –l /home/username</a:t>
            </a:r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7B2AE-28D2-CC46-B2FA-EDCB1F58646D}"/>
              </a:ext>
            </a:extLst>
          </p:cNvPr>
          <p:cNvSpPr txBox="1"/>
          <p:nvPr/>
        </p:nvSpPr>
        <p:spPr>
          <a:xfrm>
            <a:off x="1628079" y="4969111"/>
            <a:ext cx="88998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 –a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0472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276F8-DC43-8B4A-9A83-7B091D4A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79"/>
              <a:t>Example: </a:t>
            </a:r>
            <a:r>
              <a:rPr lang="en-US" spc="-79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ssh</a:t>
            </a:r>
            <a:endParaRPr lang="en-US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63A20-E2AB-A94D-B94C-B41BF4FC7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726"/>
            <a:ext cx="10515600" cy="4163129"/>
          </a:xfrm>
        </p:spPr>
        <p:txBody>
          <a:bodyPr>
            <a:normAutofit/>
          </a:bodyPr>
          <a:lstStyle/>
          <a:p>
            <a:pPr marL="11207" indent="0">
              <a:spcBef>
                <a:spcPts val="847"/>
              </a:spcBef>
              <a:buClr>
                <a:srgbClr val="A9A57C"/>
              </a:buClr>
              <a:buNone/>
              <a:tabLst>
                <a:tab pos="226371" algn="l"/>
              </a:tabLst>
            </a:pPr>
            <a:r>
              <a:rPr lang="en-US" sz="2427" spc="4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ssh</a:t>
            </a:r>
            <a:r>
              <a:rPr lang="en-US" sz="2427" spc="4">
                <a:cs typeface="Consolas" panose="020B0609020204030204" pitchFamily="49" charset="0"/>
              </a:rPr>
              <a:t> (</a:t>
            </a:r>
            <a:r>
              <a:rPr lang="en-US" sz="2427" spc="4">
                <a:solidFill>
                  <a:srgbClr val="0070C0"/>
                </a:solidFill>
                <a:cs typeface="Consolas" panose="020B0609020204030204" pitchFamily="49" charset="0"/>
              </a:rPr>
              <a:t>s</a:t>
            </a:r>
            <a:r>
              <a:rPr lang="en-US" sz="2427" spc="4">
                <a:cs typeface="Consolas" panose="020B0609020204030204" pitchFamily="49" charset="0"/>
              </a:rPr>
              <a:t>ecure </a:t>
            </a:r>
            <a:r>
              <a:rPr lang="en-US" sz="2427" spc="4">
                <a:solidFill>
                  <a:srgbClr val="0070C0"/>
                </a:solidFill>
                <a:cs typeface="Consolas" panose="020B0609020204030204" pitchFamily="49" charset="0"/>
              </a:rPr>
              <a:t>sh</a:t>
            </a:r>
            <a:r>
              <a:rPr lang="en-US" sz="2427" spc="4">
                <a:cs typeface="Consolas" panose="020B0609020204030204" pitchFamily="49" charset="0"/>
              </a:rPr>
              <a:t>ell) is a command that allows a user to remotely access a </a:t>
            </a:r>
            <a:r>
              <a:rPr lang="en-US" sz="2427" spc="4" err="1">
                <a:cs typeface="Consolas" panose="020B0609020204030204" pitchFamily="49" charset="0"/>
              </a:rPr>
              <a:t>linux</a:t>
            </a:r>
            <a:r>
              <a:rPr lang="en-US" sz="2427" spc="4">
                <a:cs typeface="Consolas" panose="020B0609020204030204" pitchFamily="49" charset="0"/>
              </a:rPr>
              <a:t> server.</a:t>
            </a:r>
          </a:p>
          <a:p>
            <a:pPr marL="225810" indent="-214603">
              <a:spcBef>
                <a:spcPts val="847"/>
              </a:spcBef>
              <a:buClr>
                <a:srgbClr val="A9A57C"/>
              </a:buClr>
              <a:buFont typeface="Arial"/>
              <a:buChar char="•"/>
              <a:tabLst>
                <a:tab pos="226371" algn="l"/>
              </a:tabLst>
            </a:pPr>
            <a:r>
              <a:rPr lang="en-US" sz="2427" spc="4">
                <a:cs typeface="Consolas" panose="020B0609020204030204" pitchFamily="49" charset="0"/>
              </a:rPr>
              <a:t>Command syntax:</a:t>
            </a:r>
            <a:endParaRPr lang="en-US" sz="2427" spc="4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5810" indent="-214603">
              <a:spcBef>
                <a:spcPts val="847"/>
              </a:spcBef>
              <a:buClr>
                <a:srgbClr val="A9A57C"/>
              </a:buClr>
              <a:buFont typeface="Arial"/>
              <a:buChar char="•"/>
              <a:tabLst>
                <a:tab pos="226371" algn="l"/>
              </a:tabLst>
            </a:pPr>
            <a:r>
              <a:rPr lang="en-US" sz="2427" spc="4">
                <a:cs typeface="Consolas" panose="020B0609020204030204" pitchFamily="49" charset="0"/>
              </a:rPr>
              <a:t>Flags:</a:t>
            </a:r>
          </a:p>
          <a:p>
            <a:pPr marL="683010" lvl="1" indent="-214603">
              <a:spcBef>
                <a:spcPts val="847"/>
              </a:spcBef>
              <a:buClr>
                <a:srgbClr val="A9A57C"/>
              </a:buClr>
              <a:buFont typeface="Arial"/>
              <a:buChar char="•"/>
              <a:tabLst>
                <a:tab pos="226371" algn="l"/>
              </a:tabLst>
            </a:pPr>
            <a:r>
              <a:rPr lang="en-US" sz="2027" spc="4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-X </a:t>
            </a:r>
            <a:r>
              <a:rPr lang="en-US" sz="2200" spc="22">
                <a:cs typeface="Arial"/>
              </a:rPr>
              <a:t>Allows </a:t>
            </a:r>
            <a:r>
              <a:rPr lang="en-US" sz="2200" spc="44">
                <a:cs typeface="Arial"/>
              </a:rPr>
              <a:t>X-windows </a:t>
            </a:r>
            <a:r>
              <a:rPr lang="en-US" sz="2200" spc="66">
                <a:cs typeface="Arial"/>
              </a:rPr>
              <a:t>to </a:t>
            </a:r>
            <a:r>
              <a:rPr lang="en-US" sz="2200" spc="26">
                <a:cs typeface="Arial"/>
              </a:rPr>
              <a:t>be </a:t>
            </a:r>
            <a:r>
              <a:rPr lang="en-US" sz="2200" spc="31">
                <a:cs typeface="Arial"/>
              </a:rPr>
              <a:t>forwarded </a:t>
            </a:r>
            <a:r>
              <a:rPr lang="en-US" sz="2200" spc="49">
                <a:cs typeface="Arial"/>
              </a:rPr>
              <a:t>back </a:t>
            </a:r>
            <a:r>
              <a:rPr lang="en-US" sz="2200" spc="66">
                <a:cs typeface="Arial"/>
              </a:rPr>
              <a:t>to </a:t>
            </a:r>
            <a:r>
              <a:rPr lang="en-US" sz="2200" spc="22">
                <a:cs typeface="Arial"/>
              </a:rPr>
              <a:t>your local</a:t>
            </a:r>
            <a:r>
              <a:rPr lang="en-US" sz="2200" spc="-154">
                <a:cs typeface="Arial"/>
              </a:rPr>
              <a:t> </a:t>
            </a:r>
            <a:r>
              <a:rPr lang="en-US" sz="2200" spc="22">
                <a:cs typeface="Arial"/>
              </a:rPr>
              <a:t>display</a:t>
            </a:r>
            <a:endParaRPr lang="en-US" sz="2200">
              <a:cs typeface="Arial"/>
            </a:endParaRPr>
          </a:p>
          <a:p>
            <a:pPr marL="11207" indent="0">
              <a:buClr>
                <a:srgbClr val="A9A57C"/>
              </a:buClr>
              <a:buNone/>
              <a:tabLst>
                <a:tab pos="226371" algn="l"/>
              </a:tabLst>
            </a:pPr>
            <a:endParaRPr lang="en-US" sz="2427" spc="4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83010" lvl="1" indent="-214603">
              <a:buClr>
                <a:srgbClr val="A9A57C"/>
              </a:buClr>
              <a:buFont typeface="Arial"/>
              <a:buChar char="•"/>
              <a:tabLst>
                <a:tab pos="226371" algn="l"/>
              </a:tabLst>
            </a:pPr>
            <a:endParaRPr lang="en-US" sz="2027" spc="4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83010" lvl="1" indent="-214603">
              <a:buClr>
                <a:srgbClr val="A9A57C"/>
              </a:buClr>
              <a:buFont typeface="Arial"/>
              <a:buChar char="•"/>
              <a:tabLst>
                <a:tab pos="226371" algn="l"/>
              </a:tabLst>
            </a:pPr>
            <a:r>
              <a:rPr lang="en-US" sz="2027" spc="4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-o </a:t>
            </a:r>
            <a:r>
              <a:rPr lang="en-US" sz="2027" spc="4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TCPKeepAlive</a:t>
            </a:r>
            <a:r>
              <a:rPr lang="en-US" sz="2027" spc="4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=yes </a:t>
            </a:r>
            <a:r>
              <a:rPr lang="en-US" spc="9">
                <a:cs typeface="Arial"/>
              </a:rPr>
              <a:t>Sends </a:t>
            </a:r>
            <a:r>
              <a:rPr lang="en-US" spc="22">
                <a:cs typeface="Arial"/>
              </a:rPr>
              <a:t>occasional </a:t>
            </a:r>
            <a:r>
              <a:rPr lang="en-US" spc="35">
                <a:cs typeface="Arial"/>
              </a:rPr>
              <a:t>communication </a:t>
            </a:r>
            <a:r>
              <a:rPr lang="en-US" spc="66">
                <a:cs typeface="Arial"/>
              </a:rPr>
              <a:t>to </a:t>
            </a:r>
            <a:r>
              <a:rPr lang="en-US" spc="22">
                <a:cs typeface="Arial"/>
              </a:rPr>
              <a:t>the </a:t>
            </a:r>
            <a:r>
              <a:rPr lang="en-US" spc="-9">
                <a:cs typeface="Arial"/>
              </a:rPr>
              <a:t>SSH </a:t>
            </a:r>
            <a:r>
              <a:rPr lang="en-US">
                <a:cs typeface="Arial"/>
              </a:rPr>
              <a:t>server </a:t>
            </a:r>
            <a:r>
              <a:rPr lang="en-US" spc="-4">
                <a:cs typeface="Arial"/>
              </a:rPr>
              <a:t>even  </a:t>
            </a:r>
            <a:r>
              <a:rPr lang="en-US" spc="22">
                <a:cs typeface="Arial"/>
              </a:rPr>
              <a:t>when you’re </a:t>
            </a:r>
            <a:r>
              <a:rPr lang="en-US" spc="44">
                <a:cs typeface="Arial"/>
              </a:rPr>
              <a:t>not </a:t>
            </a:r>
            <a:r>
              <a:rPr lang="en-US" spc="31">
                <a:cs typeface="Arial"/>
              </a:rPr>
              <a:t>typing, </a:t>
            </a:r>
            <a:r>
              <a:rPr lang="en-US" spc="26">
                <a:cs typeface="Arial"/>
              </a:rPr>
              <a:t>so </a:t>
            </a:r>
            <a:r>
              <a:rPr lang="en-US" spc="4">
                <a:cs typeface="Arial"/>
              </a:rPr>
              <a:t>firewalls </a:t>
            </a:r>
            <a:r>
              <a:rPr lang="en-US" spc="13">
                <a:cs typeface="Arial"/>
              </a:rPr>
              <a:t>along </a:t>
            </a:r>
            <a:r>
              <a:rPr lang="en-US" spc="22">
                <a:cs typeface="Arial"/>
              </a:rPr>
              <a:t>the </a:t>
            </a:r>
            <a:r>
              <a:rPr lang="en-US" spc="35">
                <a:cs typeface="Arial"/>
              </a:rPr>
              <a:t>network path  </a:t>
            </a:r>
            <a:r>
              <a:rPr lang="en-US" spc="66">
                <a:cs typeface="Arial"/>
              </a:rPr>
              <a:t>won’t </a:t>
            </a:r>
            <a:r>
              <a:rPr lang="en-US" spc="49">
                <a:cs typeface="Arial"/>
              </a:rPr>
              <a:t>drop </a:t>
            </a:r>
            <a:r>
              <a:rPr lang="en-US" spc="22">
                <a:cs typeface="Arial"/>
              </a:rPr>
              <a:t>your </a:t>
            </a:r>
            <a:r>
              <a:rPr lang="en-US" spc="75">
                <a:cs typeface="Arial"/>
              </a:rPr>
              <a:t>“idle”</a:t>
            </a:r>
            <a:r>
              <a:rPr lang="en-US" spc="-93">
                <a:cs typeface="Arial"/>
              </a:rPr>
              <a:t> </a:t>
            </a:r>
            <a:r>
              <a:rPr lang="en-US" spc="35">
                <a:cs typeface="Arial"/>
              </a:rPr>
              <a:t>connection</a:t>
            </a:r>
            <a:endParaRPr lang="en-US">
              <a:cs typeface="Arial"/>
            </a:endParaRPr>
          </a:p>
          <a:p>
            <a:pPr marL="225810" indent="-214603">
              <a:buClr>
                <a:srgbClr val="A9A57C"/>
              </a:buClr>
              <a:buFont typeface="Arial"/>
              <a:buChar char="•"/>
              <a:tabLst>
                <a:tab pos="226371" algn="l"/>
              </a:tabLst>
            </a:pPr>
            <a:endParaRPr lang="en-US" sz="2427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3D10A-7417-E64D-8CA7-AE6F2B523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D4AD8-24BB-174F-B4A4-1E02A09C0C28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90B51-EE1F-734A-99E6-C3AC5E0C6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AD5CD-9012-5C41-87DB-DA207DFF3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1E63C7-93BC-554C-8632-A75E41031CCB}"/>
              </a:ext>
            </a:extLst>
          </p:cNvPr>
          <p:cNvSpPr txBox="1"/>
          <p:nvPr/>
        </p:nvSpPr>
        <p:spPr>
          <a:xfrm>
            <a:off x="1595946" y="3695753"/>
            <a:ext cx="794320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ssh</a:t>
            </a:r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-X </a:t>
            </a:r>
            <a:r>
              <a:rPr lang="en-US" sz="200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username@login.rc.colorado.edu</a:t>
            </a:r>
            <a:endParaRPr lang="en-US" sz="200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2DC5DF-6278-2747-A51D-A4BD52448482}"/>
              </a:ext>
            </a:extLst>
          </p:cNvPr>
          <p:cNvSpPr txBox="1"/>
          <p:nvPr/>
        </p:nvSpPr>
        <p:spPr>
          <a:xfrm>
            <a:off x="1595946" y="5421381"/>
            <a:ext cx="794320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ssh</a:t>
            </a:r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-o </a:t>
            </a:r>
            <a:r>
              <a:rPr lang="en-US" sz="200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TCPKeepAlive</a:t>
            </a:r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=yes </a:t>
            </a:r>
            <a:r>
              <a:rPr lang="en-US" sz="200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username@login.rc.colorado.edu</a:t>
            </a:r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A7470-1F4C-8D49-BEFE-E20604FDF4DA}"/>
              </a:ext>
            </a:extLst>
          </p:cNvPr>
          <p:cNvSpPr txBox="1"/>
          <p:nvPr/>
        </p:nvSpPr>
        <p:spPr>
          <a:xfrm>
            <a:off x="3945306" y="2370235"/>
            <a:ext cx="559384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ssh</a:t>
            </a:r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&lt;flag&gt; &lt;flag arguments&gt; &lt;server&gt;</a:t>
            </a:r>
            <a:endParaRPr lang="en-US" sz="200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053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D45C3-CD08-434F-A65B-3E5B362D0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99"/>
              <a:t>F</a:t>
            </a:r>
            <a:r>
              <a:rPr lang="en-US" spc="-132"/>
              <a:t>i</a:t>
            </a:r>
            <a:r>
              <a:rPr lang="en-US" spc="-97"/>
              <a:t>l</a:t>
            </a:r>
            <a:r>
              <a:rPr lang="en-US" spc="-163"/>
              <a:t>e</a:t>
            </a:r>
            <a:r>
              <a:rPr lang="en-US" spc="221"/>
              <a:t> </a:t>
            </a:r>
            <a:r>
              <a:rPr lang="en-US" spc="-128"/>
              <a:t>a</a:t>
            </a:r>
            <a:r>
              <a:rPr lang="en-US" spc="-132"/>
              <a:t>n</a:t>
            </a:r>
            <a:r>
              <a:rPr lang="en-US" spc="146"/>
              <a:t>d </a:t>
            </a:r>
            <a:r>
              <a:rPr lang="en-US" spc="-18"/>
              <a:t>di</a:t>
            </a:r>
            <a:r>
              <a:rPr lang="en-US" spc="-163"/>
              <a:t>re</a:t>
            </a:r>
            <a:r>
              <a:rPr lang="en-US" spc="44"/>
              <a:t>ct</a:t>
            </a:r>
            <a:r>
              <a:rPr lang="en-US" spc="-22"/>
              <a:t>o</a:t>
            </a:r>
            <a:r>
              <a:rPr lang="en-US" spc="-93"/>
              <a:t>r</a:t>
            </a:r>
            <a:r>
              <a:rPr lang="en-US" spc="-97"/>
              <a:t>y</a:t>
            </a:r>
            <a:r>
              <a:rPr lang="en-US" spc="128"/>
              <a:t> </a:t>
            </a:r>
            <a:r>
              <a:rPr lang="en-US" spc="-194"/>
              <a:t>r</a:t>
            </a:r>
            <a:r>
              <a:rPr lang="en-US" spc="-141"/>
              <a:t>e</a:t>
            </a:r>
            <a:r>
              <a:rPr lang="en-US" spc="-97"/>
              <a:t>l</a:t>
            </a:r>
            <a:r>
              <a:rPr lang="en-US" spc="-168"/>
              <a:t>a</a:t>
            </a:r>
            <a:r>
              <a:rPr lang="en-US" spc="44"/>
              <a:t>t</a:t>
            </a:r>
            <a:r>
              <a:rPr lang="en-US" spc="-168"/>
              <a:t>e</a:t>
            </a:r>
            <a:r>
              <a:rPr lang="en-US" spc="146"/>
              <a:t>d </a:t>
            </a:r>
            <a:r>
              <a:rPr lang="en-US" spc="-9"/>
              <a:t>co</a:t>
            </a:r>
            <a:r>
              <a:rPr lang="en-US" spc="44"/>
              <a:t>m</a:t>
            </a:r>
            <a:r>
              <a:rPr lang="en-US" spc="-4"/>
              <a:t>m</a:t>
            </a:r>
            <a:r>
              <a:rPr lang="en-US" spc="-128"/>
              <a:t>a</a:t>
            </a:r>
            <a:r>
              <a:rPr lang="en-US" spc="-132"/>
              <a:t>n</a:t>
            </a:r>
            <a:r>
              <a:rPr lang="en-US" spc="57"/>
              <a:t>d</a:t>
            </a:r>
            <a:r>
              <a:rPr lang="en-US"/>
              <a:t>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96347-7623-0740-84D0-30B4C779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75137"/>
          </a:xfrm>
        </p:spPr>
        <p:txBody>
          <a:bodyPr>
            <a:noAutofit/>
          </a:bodyPr>
          <a:lstStyle/>
          <a:p>
            <a:pPr marL="11206">
              <a:lnSpc>
                <a:spcPct val="100000"/>
              </a:lnSpc>
              <a:spcBef>
                <a:spcPts val="115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sz="2200" b="1" dirty="0">
                <a:latin typeface="Arial"/>
                <a:cs typeface="Arial"/>
              </a:rPr>
              <a:t> 		</a:t>
            </a:r>
            <a:r>
              <a:rPr lang="en-US" sz="2200" dirty="0">
                <a:latin typeface="Arial"/>
                <a:cs typeface="Arial"/>
              </a:rPr>
              <a:t>– prints full path to current directory</a:t>
            </a:r>
          </a:p>
          <a:p>
            <a:pPr marL="11206">
              <a:lnSpc>
                <a:spcPct val="100000"/>
              </a:lnSpc>
              <a:spcBef>
                <a:spcPts val="35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200" b="1" dirty="0">
                <a:latin typeface="Arial"/>
                <a:cs typeface="Arial"/>
              </a:rPr>
              <a:t> 		</a:t>
            </a:r>
            <a:r>
              <a:rPr lang="en-US" sz="2200" dirty="0">
                <a:latin typeface="Arial"/>
                <a:cs typeface="Arial"/>
              </a:rPr>
              <a:t>– changes directory; can use full or relative path as target</a:t>
            </a:r>
          </a:p>
          <a:p>
            <a:pPr marL="11206">
              <a:lnSpc>
                <a:spcPct val="100000"/>
              </a:lnSpc>
              <a:spcBef>
                <a:spcPts val="66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mkdir</a:t>
            </a:r>
            <a:r>
              <a:rPr lang="en-US" sz="2200" b="1" dirty="0">
                <a:latin typeface="Arial"/>
                <a:cs typeface="Arial"/>
              </a:rPr>
              <a:t> 	</a:t>
            </a:r>
            <a:r>
              <a:rPr lang="en-US" sz="2200" dirty="0">
                <a:latin typeface="Arial"/>
                <a:cs typeface="Arial"/>
              </a:rPr>
              <a:t>– creates a subdirectory in the current directory</a:t>
            </a:r>
          </a:p>
          <a:p>
            <a:pPr marL="11206">
              <a:lnSpc>
                <a:spcPct val="100000"/>
              </a:lnSpc>
              <a:spcBef>
                <a:spcPts val="35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rmdir</a:t>
            </a:r>
            <a:r>
              <a:rPr lang="en-US" sz="2200" b="1" dirty="0">
                <a:latin typeface="Arial"/>
                <a:cs typeface="Arial"/>
              </a:rPr>
              <a:t> 	</a:t>
            </a:r>
            <a:r>
              <a:rPr lang="en-US" sz="2200" dirty="0">
                <a:latin typeface="Arial"/>
                <a:cs typeface="Arial"/>
              </a:rPr>
              <a:t>– removes an empty directory</a:t>
            </a:r>
          </a:p>
          <a:p>
            <a:pPr marL="11206" marR="216285">
              <a:lnSpc>
                <a:spcPct val="100000"/>
              </a:lnSpc>
              <a:spcBef>
                <a:spcPts val="410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en-US" sz="2200" b="1" dirty="0">
                <a:latin typeface="Arial"/>
                <a:cs typeface="Arial"/>
              </a:rPr>
              <a:t> 		</a:t>
            </a:r>
            <a:r>
              <a:rPr lang="en-US" sz="2200" dirty="0">
                <a:latin typeface="Arial"/>
                <a:cs typeface="Arial"/>
              </a:rPr>
              <a:t>– removes a file (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-r </a:t>
            </a:r>
            <a:r>
              <a:rPr lang="en-US" sz="2200" dirty="0">
                <a:latin typeface="Arial"/>
                <a:cs typeface="Arial"/>
              </a:rPr>
              <a:t>removes a directory and all contents)</a:t>
            </a:r>
          </a:p>
          <a:p>
            <a:pPr marL="11206">
              <a:lnSpc>
                <a:spcPct val="100000"/>
              </a:lnSpc>
              <a:spcBef>
                <a:spcPts val="35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</a:t>
            </a:r>
            <a:r>
              <a:rPr lang="en-US" sz="2200" b="1" dirty="0">
                <a:latin typeface="Arial"/>
                <a:cs typeface="Arial"/>
              </a:rPr>
              <a:t> 		</a:t>
            </a:r>
            <a:r>
              <a:rPr lang="en-US" sz="2200" dirty="0">
                <a:latin typeface="Arial"/>
                <a:cs typeface="Arial"/>
              </a:rPr>
              <a:t>– copies a file</a:t>
            </a:r>
          </a:p>
          <a:p>
            <a:pPr marL="11206">
              <a:lnSpc>
                <a:spcPct val="100000"/>
              </a:lnSpc>
              <a:spcBef>
                <a:spcPts val="66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</a:t>
            </a:r>
            <a:r>
              <a:rPr lang="en-US" sz="2200" b="1" dirty="0">
                <a:latin typeface="Arial"/>
                <a:cs typeface="Arial"/>
              </a:rPr>
              <a:t> 		</a:t>
            </a:r>
            <a:r>
              <a:rPr lang="en-US" sz="2200" dirty="0">
                <a:latin typeface="Arial"/>
                <a:cs typeface="Arial"/>
              </a:rPr>
              <a:t>– moves (or renames) a file or directory</a:t>
            </a:r>
          </a:p>
          <a:p>
            <a:pPr marL="11206" marR="574892">
              <a:lnSpc>
                <a:spcPct val="100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2200" b="1" dirty="0">
                <a:latin typeface="Arial"/>
                <a:cs typeface="Arial"/>
              </a:rPr>
              <a:t> 		</a:t>
            </a:r>
            <a:r>
              <a:rPr lang="en-US" sz="2200" dirty="0">
                <a:latin typeface="Arial"/>
                <a:cs typeface="Arial"/>
              </a:rPr>
              <a:t>– lists the contents of a directory 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 -l </a:t>
            </a:r>
            <a:r>
              <a:rPr lang="en-US" sz="2200" dirty="0">
                <a:latin typeface="Arial"/>
                <a:cs typeface="Arial"/>
              </a:rPr>
              <a:t>gives detailed  listing)</a:t>
            </a:r>
          </a:p>
          <a:p>
            <a:pPr marL="11206">
              <a:lnSpc>
                <a:spcPct val="100000"/>
              </a:lnSpc>
              <a:spcBef>
                <a:spcPts val="31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chmod	</a:t>
            </a:r>
            <a:r>
              <a:rPr lang="en-US" sz="2200" dirty="0">
                <a:latin typeface="Arial"/>
                <a:cs typeface="Arial"/>
              </a:rPr>
              <a:t>– change permissions or ownership</a:t>
            </a:r>
          </a:p>
          <a:p>
            <a:pPr marL="11206">
              <a:lnSpc>
                <a:spcPct val="100000"/>
              </a:lnSpc>
              <a:spcBef>
                <a:spcPts val="35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sz="2200" b="1" dirty="0">
                <a:latin typeface="Arial"/>
                <a:cs typeface="Arial"/>
              </a:rPr>
              <a:t> 		</a:t>
            </a:r>
            <a:r>
              <a:rPr lang="en-US" sz="2200" dirty="0">
                <a:latin typeface="Arial"/>
                <a:cs typeface="Arial"/>
              </a:rPr>
              <a:t>– displays filesystems and their sizes</a:t>
            </a:r>
          </a:p>
          <a:p>
            <a:pPr marL="11206" marR="4483">
              <a:lnSpc>
                <a:spcPct val="100000"/>
              </a:lnSpc>
              <a:spcBef>
                <a:spcPts val="415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</a:t>
            </a:r>
            <a:r>
              <a:rPr lang="en-US" sz="2200" b="1" dirty="0">
                <a:latin typeface="Arial"/>
                <a:cs typeface="Arial"/>
              </a:rPr>
              <a:t> 		</a:t>
            </a:r>
            <a:r>
              <a:rPr lang="en-US" sz="2200" dirty="0">
                <a:latin typeface="Arial"/>
                <a:cs typeface="Arial"/>
              </a:rPr>
              <a:t>– shows disk usage 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 -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Arial"/>
                <a:cs typeface="Arial"/>
              </a:rPr>
              <a:t>shows size of a directory and all of 				its contents in KB)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61B7A-28B9-DA46-AEB3-BED2880B5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CC355-0B7F-F643-A5DD-F28E8B7C4BB7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93399-8E76-DB47-B9A3-60E185AB3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BF2B2-A269-A54C-9D72-8205B4A9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41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0B25-6FD2-3D41-9EAC-603773F7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53"/>
              <a:t>Process </a:t>
            </a:r>
            <a:r>
              <a:rPr lang="en-US" spc="-40"/>
              <a:t>and</a:t>
            </a:r>
            <a:r>
              <a:rPr lang="en-US" spc="-353"/>
              <a:t> </a:t>
            </a:r>
            <a:r>
              <a:rPr lang="en-US" spc="-57"/>
              <a:t>program related  </a:t>
            </a:r>
            <a:r>
              <a:rPr lang="en-US" spc="-22"/>
              <a:t>commands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49F3-0A3B-6247-BC71-3A78468BF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06150" cy="4163129"/>
          </a:xfrm>
        </p:spPr>
        <p:txBody>
          <a:bodyPr/>
          <a:lstStyle/>
          <a:p>
            <a:pPr marL="11206">
              <a:spcBef>
                <a:spcPts val="737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dirty="0">
                <a:cs typeface="Arial"/>
              </a:rPr>
              <a:t> </a:t>
            </a:r>
            <a:r>
              <a:rPr lang="en-US" sz="22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r>
              <a:rPr lang="en-US" sz="2200" b="1" dirty="0">
                <a:cs typeface="Arial"/>
              </a:rPr>
              <a:t> 		</a:t>
            </a:r>
            <a:r>
              <a:rPr lang="en-US" sz="2200" dirty="0">
                <a:cs typeface="Arial"/>
              </a:rPr>
              <a:t>– lists processes (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ef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cs typeface="Arial"/>
              </a:rPr>
              <a:t>lists all running processes)</a:t>
            </a:r>
          </a:p>
          <a:p>
            <a:pPr marL="11206">
              <a:spcBef>
                <a:spcPts val="653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dirty="0">
                <a:cs typeface="Arial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lang="en-US" sz="2200" b="1" dirty="0">
                <a:cs typeface="Arial"/>
              </a:rPr>
              <a:t> 		</a:t>
            </a:r>
            <a:r>
              <a:rPr lang="en-US" sz="2200" dirty="0">
                <a:cs typeface="Arial"/>
              </a:rPr>
              <a:t>– shows processes currently using the CPU</a:t>
            </a:r>
          </a:p>
          <a:p>
            <a:pPr marL="11206" marR="4483">
              <a:lnSpc>
                <a:spcPct val="100200"/>
              </a:lnSpc>
              <a:spcBef>
                <a:spcPts val="529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dirty="0">
                <a:cs typeface="Arial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kill</a:t>
            </a:r>
            <a:r>
              <a:rPr lang="en-US" sz="2200" b="1" dirty="0">
                <a:cs typeface="Arial"/>
              </a:rPr>
              <a:t> 	</a:t>
            </a:r>
            <a:r>
              <a:rPr lang="en-US" sz="2200" dirty="0">
                <a:cs typeface="Arial"/>
              </a:rPr>
              <a:t>– sends a signal to a process (kills process by default).  Target is Process-ID; 			found in 2</a:t>
            </a:r>
            <a:r>
              <a:rPr lang="en-US" sz="2200" baseline="24509" dirty="0">
                <a:cs typeface="Arial"/>
              </a:rPr>
              <a:t>nd </a:t>
            </a:r>
            <a:r>
              <a:rPr lang="en-US" sz="2200" dirty="0">
                <a:cs typeface="Arial"/>
              </a:rPr>
              <a:t>column of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ef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cs typeface="Arial"/>
              </a:rPr>
              <a:t>output.</a:t>
            </a:r>
          </a:p>
          <a:p>
            <a:pPr marL="11206" defTabSz="457200">
              <a:spcBef>
                <a:spcPts val="534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dirty="0">
                <a:cs typeface="Arial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jobs</a:t>
            </a:r>
            <a:r>
              <a:rPr lang="en-US" sz="2200" b="1" dirty="0">
                <a:cs typeface="Arial"/>
              </a:rPr>
              <a:t>	</a:t>
            </a:r>
            <a:r>
              <a:rPr lang="en-US" sz="2200" dirty="0">
                <a:cs typeface="Arial"/>
              </a:rPr>
              <a:t>– shows jobs currently in background</a:t>
            </a:r>
          </a:p>
          <a:p>
            <a:pPr marL="11206" marR="882510">
              <a:spcBef>
                <a:spcPts val="569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dirty="0">
                <a:cs typeface="Arial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lang="en-US" sz="2200" b="1" dirty="0">
                <a:cs typeface="Arial"/>
              </a:rPr>
              <a:t>	</a:t>
            </a:r>
            <a:r>
              <a:rPr lang="en-US" sz="2200" dirty="0">
                <a:cs typeface="Arial"/>
              </a:rPr>
              <a:t>– shows how much wall time and CPU time a process has used</a:t>
            </a:r>
          </a:p>
          <a:p>
            <a:pPr marL="11206">
              <a:spcBef>
                <a:spcPts val="538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dirty="0">
                <a:cs typeface="Arial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nice</a:t>
            </a:r>
            <a:r>
              <a:rPr lang="en-US" sz="2200" b="1" dirty="0">
                <a:cs typeface="Arial"/>
              </a:rPr>
              <a:t>	</a:t>
            </a:r>
            <a:r>
              <a:rPr lang="en-US" sz="2200" dirty="0">
                <a:cs typeface="Arial"/>
              </a:rPr>
              <a:t>– changes the priority of a process to get CPU time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188AF-3E5A-4E4B-879A-F6A809101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0F5A-7CC6-0A4B-91E6-B17ADC097833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24F46-4C4D-A84E-A956-985AEE32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9805A-5751-7544-A276-9FA1637C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340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D154C-F7AF-E145-9963-76D6C9E56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75" dirty="0"/>
              <a:t>File viewing</a:t>
            </a:r>
            <a:r>
              <a:rPr lang="en-US" spc="-260" dirty="0"/>
              <a:t> </a:t>
            </a:r>
            <a:r>
              <a:rPr lang="en-US" spc="-26" dirty="0"/>
              <a:t>commands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C4373-D1E1-1040-A9A4-755109D45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63250" cy="4163129"/>
          </a:xfrm>
        </p:spPr>
        <p:txBody>
          <a:bodyPr>
            <a:normAutofit lnSpcReduction="10000"/>
          </a:bodyPr>
          <a:lstStyle/>
          <a:p>
            <a:pPr marL="11206">
              <a:lnSpc>
                <a:spcPct val="100000"/>
              </a:lnSpc>
              <a:spcBef>
                <a:spcPts val="353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spc="-9" dirty="0">
                <a:cs typeface="Consolas" panose="020B0609020204030204" pitchFamily="49" charset="0"/>
              </a:rPr>
              <a:t> </a:t>
            </a:r>
            <a:r>
              <a:rPr lang="en-US" sz="2200" b="1" spc="-9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less</a:t>
            </a:r>
            <a:r>
              <a:rPr lang="en-US" sz="2200" b="1" spc="-9" dirty="0">
                <a:cs typeface="Arial"/>
              </a:rPr>
              <a:t> 	</a:t>
            </a:r>
            <a:r>
              <a:rPr lang="en-US" sz="2200" spc="-101" dirty="0">
                <a:cs typeface="Arial"/>
              </a:rPr>
              <a:t>– </a:t>
            </a:r>
            <a:r>
              <a:rPr lang="en-US" sz="2200" spc="22" dirty="0">
                <a:cs typeface="Arial"/>
              </a:rPr>
              <a:t>displays </a:t>
            </a:r>
            <a:r>
              <a:rPr lang="en-US" sz="2200" spc="-26" dirty="0">
                <a:cs typeface="Arial"/>
              </a:rPr>
              <a:t>a </a:t>
            </a:r>
            <a:r>
              <a:rPr lang="en-US" sz="2200" dirty="0">
                <a:cs typeface="Arial"/>
              </a:rPr>
              <a:t>file </a:t>
            </a:r>
            <a:r>
              <a:rPr lang="en-US" sz="2200" spc="9" dirty="0">
                <a:cs typeface="Arial"/>
              </a:rPr>
              <a:t>one </a:t>
            </a:r>
            <a:r>
              <a:rPr lang="en-US" sz="2200" spc="4" dirty="0">
                <a:cs typeface="Arial"/>
              </a:rPr>
              <a:t>screen </a:t>
            </a:r>
            <a:r>
              <a:rPr lang="en-US" sz="2200" spc="26" dirty="0">
                <a:cs typeface="Arial"/>
              </a:rPr>
              <a:t>at </a:t>
            </a:r>
            <a:r>
              <a:rPr lang="en-US" sz="2200" spc="-26" dirty="0">
                <a:cs typeface="Arial"/>
              </a:rPr>
              <a:t>a</a:t>
            </a:r>
            <a:r>
              <a:rPr lang="en-US" sz="2200" spc="212" dirty="0">
                <a:cs typeface="Arial"/>
              </a:rPr>
              <a:t> </a:t>
            </a:r>
            <a:r>
              <a:rPr lang="en-US" sz="2200" spc="26" dirty="0">
                <a:cs typeface="Arial"/>
              </a:rPr>
              <a:t>time</a:t>
            </a:r>
            <a:endParaRPr lang="en-US" sz="2200" dirty="0">
              <a:cs typeface="Arial"/>
            </a:endParaRPr>
          </a:p>
          <a:p>
            <a:pPr marL="11206">
              <a:lnSpc>
                <a:spcPct val="100000"/>
              </a:lnSpc>
              <a:spcBef>
                <a:spcPts val="269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spc="44" dirty="0">
                <a:cs typeface="Arial"/>
              </a:rPr>
              <a:t> </a:t>
            </a:r>
            <a:r>
              <a:rPr lang="en-US" sz="2200" b="1" spc="44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</a:t>
            </a:r>
            <a:r>
              <a:rPr lang="en-US" sz="2200" b="1" spc="44" dirty="0">
                <a:cs typeface="Arial"/>
              </a:rPr>
              <a:t> 		</a:t>
            </a:r>
            <a:r>
              <a:rPr lang="en-US" sz="2200" spc="-101" dirty="0">
                <a:cs typeface="Arial"/>
              </a:rPr>
              <a:t>– </a:t>
            </a:r>
            <a:r>
              <a:rPr lang="en-US" sz="2200" spc="31" dirty="0">
                <a:cs typeface="Arial"/>
              </a:rPr>
              <a:t>prints </a:t>
            </a:r>
            <a:r>
              <a:rPr lang="en-US" sz="2200" dirty="0">
                <a:cs typeface="Arial"/>
              </a:rPr>
              <a:t>entire file </a:t>
            </a:r>
            <a:r>
              <a:rPr lang="en-US" sz="2200" spc="66" dirty="0">
                <a:cs typeface="Arial"/>
              </a:rPr>
              <a:t>to </a:t>
            </a:r>
            <a:r>
              <a:rPr lang="en-US" sz="2200" spc="22" dirty="0">
                <a:cs typeface="Arial"/>
              </a:rPr>
              <a:t>the</a:t>
            </a:r>
            <a:r>
              <a:rPr lang="en-US" sz="2200" spc="57" dirty="0">
                <a:cs typeface="Arial"/>
              </a:rPr>
              <a:t> </a:t>
            </a:r>
            <a:r>
              <a:rPr lang="en-US" sz="2200" spc="4" dirty="0">
                <a:cs typeface="Arial"/>
              </a:rPr>
              <a:t>screen</a:t>
            </a:r>
            <a:endParaRPr lang="en-US" sz="2200" dirty="0">
              <a:cs typeface="Arial"/>
            </a:endParaRPr>
          </a:p>
          <a:p>
            <a:pPr marL="11206">
              <a:lnSpc>
                <a:spcPct val="100000"/>
              </a:lnSpc>
              <a:spcBef>
                <a:spcPts val="300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spc="22" dirty="0">
                <a:cs typeface="Arial"/>
              </a:rPr>
              <a:t> </a:t>
            </a:r>
            <a:r>
              <a:rPr lang="en-US" sz="2200" b="1" spc="22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</a:t>
            </a:r>
            <a:r>
              <a:rPr lang="en-US" sz="2200" b="1" spc="22" dirty="0">
                <a:cs typeface="Arial"/>
              </a:rPr>
              <a:t> 	</a:t>
            </a:r>
            <a:r>
              <a:rPr lang="en-US" sz="2200" spc="-101" dirty="0">
                <a:cs typeface="Arial"/>
              </a:rPr>
              <a:t>– </a:t>
            </a:r>
            <a:r>
              <a:rPr lang="en-US" sz="2200" spc="31" dirty="0">
                <a:cs typeface="Arial"/>
              </a:rPr>
              <a:t>prints </a:t>
            </a:r>
            <a:r>
              <a:rPr lang="en-US" sz="2200" spc="22" dirty="0">
                <a:cs typeface="Arial"/>
              </a:rPr>
              <a:t>the </a:t>
            </a:r>
            <a:r>
              <a:rPr lang="en-US" sz="2200" spc="26" dirty="0">
                <a:cs typeface="Arial"/>
              </a:rPr>
              <a:t>first </a:t>
            </a:r>
            <a:r>
              <a:rPr lang="en-US" sz="2200" spc="35" dirty="0">
                <a:cs typeface="Arial"/>
              </a:rPr>
              <a:t>few </a:t>
            </a:r>
            <a:r>
              <a:rPr lang="en-US" sz="2200" dirty="0">
                <a:cs typeface="Arial"/>
              </a:rPr>
              <a:t>lines </a:t>
            </a:r>
            <a:r>
              <a:rPr lang="en-US" sz="2200" spc="44" dirty="0">
                <a:cs typeface="Arial"/>
              </a:rPr>
              <a:t>of </a:t>
            </a:r>
            <a:r>
              <a:rPr lang="en-US" sz="2200" spc="-26" dirty="0">
                <a:cs typeface="Arial"/>
              </a:rPr>
              <a:t>a</a:t>
            </a:r>
            <a:r>
              <a:rPr lang="en-US" sz="2200" spc="22" dirty="0">
                <a:cs typeface="Arial"/>
              </a:rPr>
              <a:t> </a:t>
            </a:r>
            <a:r>
              <a:rPr lang="en-US" sz="2200" dirty="0">
                <a:cs typeface="Arial"/>
              </a:rPr>
              <a:t>file</a:t>
            </a:r>
          </a:p>
          <a:p>
            <a:pPr marL="11206" marR="4483">
              <a:lnSpc>
                <a:spcPct val="100000"/>
              </a:lnSpc>
              <a:spcBef>
                <a:spcPts val="543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dirty="0">
                <a:cs typeface="Arial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tail</a:t>
            </a:r>
            <a:r>
              <a:rPr lang="en-US" sz="2200" b="1" dirty="0">
                <a:cs typeface="Arial"/>
              </a:rPr>
              <a:t> 	</a:t>
            </a:r>
            <a:r>
              <a:rPr lang="en-US" sz="2200" spc="-101" dirty="0">
                <a:cs typeface="Arial"/>
              </a:rPr>
              <a:t>– </a:t>
            </a:r>
            <a:r>
              <a:rPr lang="en-US" sz="2200" spc="31" dirty="0">
                <a:cs typeface="Arial"/>
              </a:rPr>
              <a:t>prints </a:t>
            </a:r>
            <a:r>
              <a:rPr lang="en-US" sz="2200" spc="22" dirty="0">
                <a:cs typeface="Arial"/>
              </a:rPr>
              <a:t>the </a:t>
            </a:r>
            <a:r>
              <a:rPr lang="en-US" sz="2200" spc="13" dirty="0">
                <a:cs typeface="Arial"/>
              </a:rPr>
              <a:t>last </a:t>
            </a:r>
            <a:r>
              <a:rPr lang="en-US" sz="2200" spc="35" dirty="0">
                <a:cs typeface="Arial"/>
              </a:rPr>
              <a:t>few </a:t>
            </a:r>
            <a:r>
              <a:rPr lang="en-US" sz="2200" dirty="0">
                <a:cs typeface="Arial"/>
              </a:rPr>
              <a:t>lines </a:t>
            </a:r>
            <a:r>
              <a:rPr lang="en-US" sz="2200" spc="44" dirty="0">
                <a:cs typeface="Arial"/>
              </a:rPr>
              <a:t>of </a:t>
            </a:r>
            <a:r>
              <a:rPr lang="en-US" sz="2200" spc="-26" dirty="0">
                <a:cs typeface="Arial"/>
              </a:rPr>
              <a:t>a </a:t>
            </a:r>
            <a:r>
              <a:rPr lang="en-US" sz="2200" dirty="0">
                <a:cs typeface="Arial"/>
              </a:rPr>
              <a:t>file </a:t>
            </a:r>
            <a:r>
              <a:rPr lang="en-US" sz="2200" spc="4" dirty="0">
                <a:cs typeface="Arial"/>
              </a:rPr>
              <a:t>(with </a:t>
            </a:r>
            <a:r>
              <a:rPr lang="en-US" sz="2200" spc="75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-f</a:t>
            </a:r>
            <a:r>
              <a:rPr lang="en-US" sz="2200" spc="75" dirty="0">
                <a:cs typeface="Arial"/>
              </a:rPr>
              <a:t> </a:t>
            </a:r>
            <a:r>
              <a:rPr lang="en-US" sz="2200" spc="31" dirty="0">
                <a:cs typeface="Arial"/>
              </a:rPr>
              <a:t>shows </a:t>
            </a:r>
            <a:r>
              <a:rPr lang="en-US" sz="2200" spc="4" dirty="0">
                <a:cs typeface="Arial"/>
              </a:rPr>
              <a:t>in real time </a:t>
            </a:r>
            <a:r>
              <a:rPr lang="en-US" sz="2200" spc="22" dirty="0">
                <a:cs typeface="Arial"/>
              </a:rPr>
              <a:t>the end </a:t>
            </a:r>
            <a:r>
              <a:rPr lang="en-US" sz="2200" spc="44" dirty="0">
                <a:cs typeface="Arial"/>
              </a:rPr>
              <a:t>of </a:t>
            </a:r>
            <a:r>
              <a:rPr lang="en-US" sz="2200" spc="-26" dirty="0">
                <a:cs typeface="Arial"/>
              </a:rPr>
              <a:t>a 			</a:t>
            </a:r>
            <a:r>
              <a:rPr lang="en-US" sz="2200" dirty="0">
                <a:cs typeface="Arial"/>
              </a:rPr>
              <a:t>file </a:t>
            </a:r>
            <a:r>
              <a:rPr lang="en-US" sz="2200" spc="35" dirty="0">
                <a:cs typeface="Arial"/>
              </a:rPr>
              <a:t>that </a:t>
            </a:r>
            <a:r>
              <a:rPr lang="en-US" sz="2200" spc="13" dirty="0">
                <a:cs typeface="Arial"/>
              </a:rPr>
              <a:t>may </a:t>
            </a:r>
            <a:r>
              <a:rPr lang="en-US" sz="2200" spc="26" dirty="0">
                <a:cs typeface="Arial"/>
              </a:rPr>
              <a:t>be</a:t>
            </a:r>
            <a:r>
              <a:rPr lang="en-US" sz="2200" spc="-9" dirty="0">
                <a:cs typeface="Arial"/>
              </a:rPr>
              <a:t> </a:t>
            </a:r>
            <a:r>
              <a:rPr lang="en-US" sz="2200" spc="4" dirty="0">
                <a:cs typeface="Arial"/>
              </a:rPr>
              <a:t>changing)</a:t>
            </a:r>
            <a:endParaRPr lang="en-US" sz="2200" dirty="0">
              <a:cs typeface="Arial"/>
            </a:endParaRPr>
          </a:p>
          <a:p>
            <a:pPr marL="11206">
              <a:lnSpc>
                <a:spcPct val="100000"/>
              </a:lnSpc>
              <a:spcBef>
                <a:spcPts val="234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spc="-9" dirty="0">
                <a:cs typeface="Arial"/>
              </a:rPr>
              <a:t> </a:t>
            </a:r>
            <a:r>
              <a:rPr lang="en-US" sz="2200" b="1" spc="-9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</a:t>
            </a:r>
            <a:r>
              <a:rPr lang="en-US" sz="2200" b="1" spc="-9" dirty="0">
                <a:cs typeface="Arial"/>
              </a:rPr>
              <a:t>	</a:t>
            </a:r>
            <a:r>
              <a:rPr lang="en-US" sz="2200" spc="-101" dirty="0">
                <a:cs typeface="Arial"/>
              </a:rPr>
              <a:t>– </a:t>
            </a:r>
            <a:r>
              <a:rPr lang="en-US" sz="2200" spc="31" dirty="0">
                <a:cs typeface="Arial"/>
              </a:rPr>
              <a:t>shows </a:t>
            </a:r>
            <a:r>
              <a:rPr lang="en-US" sz="2200" spc="13" dirty="0">
                <a:cs typeface="Arial"/>
              </a:rPr>
              <a:t>differences </a:t>
            </a:r>
            <a:r>
              <a:rPr lang="en-US" sz="2200" spc="26" dirty="0">
                <a:cs typeface="Arial"/>
              </a:rPr>
              <a:t>between </a:t>
            </a:r>
            <a:r>
              <a:rPr lang="en-US" sz="2200" spc="71" dirty="0">
                <a:cs typeface="Arial"/>
              </a:rPr>
              <a:t>two</a:t>
            </a:r>
            <a:r>
              <a:rPr lang="en-US" sz="2200" spc="79" dirty="0">
                <a:cs typeface="Arial"/>
              </a:rPr>
              <a:t> </a:t>
            </a:r>
            <a:r>
              <a:rPr lang="en-US" sz="2200" spc="4" dirty="0">
                <a:cs typeface="Arial"/>
              </a:rPr>
              <a:t>files</a:t>
            </a:r>
            <a:endParaRPr lang="en-US" sz="2200" dirty="0">
              <a:cs typeface="Arial"/>
            </a:endParaRPr>
          </a:p>
          <a:p>
            <a:pPr marL="11206" marR="1030996">
              <a:lnSpc>
                <a:spcPct val="100000"/>
              </a:lnSpc>
              <a:spcBef>
                <a:spcPts val="543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spc="9" dirty="0">
                <a:cs typeface="Arial"/>
              </a:rPr>
              <a:t> </a:t>
            </a:r>
            <a:r>
              <a:rPr lang="en-US" sz="2200" b="1" spc="9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grep</a:t>
            </a:r>
            <a:r>
              <a:rPr lang="en-US" sz="2200" b="1" spc="9" dirty="0">
                <a:cs typeface="Arial"/>
              </a:rPr>
              <a:t> 	</a:t>
            </a:r>
            <a:r>
              <a:rPr lang="en-US" sz="2200" spc="-101" dirty="0">
                <a:cs typeface="Arial"/>
              </a:rPr>
              <a:t>– </a:t>
            </a:r>
            <a:r>
              <a:rPr lang="en-US" sz="2200" spc="31" dirty="0">
                <a:cs typeface="Arial"/>
              </a:rPr>
              <a:t>prints </a:t>
            </a:r>
            <a:r>
              <a:rPr lang="en-US" sz="2200" dirty="0">
                <a:cs typeface="Arial"/>
              </a:rPr>
              <a:t>lines </a:t>
            </a:r>
            <a:r>
              <a:rPr lang="en-US" sz="2200" spc="26" dirty="0">
                <a:cs typeface="Arial"/>
              </a:rPr>
              <a:t>containing </a:t>
            </a:r>
            <a:r>
              <a:rPr lang="en-US" sz="2200" spc="-26" dirty="0">
                <a:cs typeface="Arial"/>
              </a:rPr>
              <a:t>a </a:t>
            </a:r>
            <a:r>
              <a:rPr lang="en-US" sz="2200" spc="22" dirty="0">
                <a:cs typeface="Arial"/>
              </a:rPr>
              <a:t>string </a:t>
            </a:r>
            <a:r>
              <a:rPr lang="en-US" sz="2200" spc="26" dirty="0">
                <a:cs typeface="Arial"/>
              </a:rPr>
              <a:t>or </a:t>
            </a:r>
            <a:r>
              <a:rPr lang="en-US" sz="2200" spc="22" dirty="0">
                <a:cs typeface="Arial"/>
              </a:rPr>
              <a:t>other </a:t>
            </a:r>
            <a:r>
              <a:rPr lang="en-US" sz="2200" dirty="0">
                <a:cs typeface="Arial"/>
              </a:rPr>
              <a:t>regular  </a:t>
            </a:r>
            <a:r>
              <a:rPr lang="en-US" sz="2200" spc="13" dirty="0">
                <a:cs typeface="Arial"/>
              </a:rPr>
              <a:t>expression</a:t>
            </a:r>
            <a:endParaRPr lang="en-US" sz="2200" dirty="0">
              <a:cs typeface="Arial"/>
            </a:endParaRPr>
          </a:p>
          <a:p>
            <a:pPr marL="11206" marR="514938">
              <a:lnSpc>
                <a:spcPct val="100000"/>
              </a:lnSpc>
              <a:spcBef>
                <a:spcPts val="507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spc="44" dirty="0">
                <a:cs typeface="Arial"/>
              </a:rPr>
              <a:t> </a:t>
            </a:r>
            <a:r>
              <a:rPr lang="en-US" sz="2200" b="1" spc="44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tee</a:t>
            </a:r>
            <a:r>
              <a:rPr lang="en-US" sz="2200" b="1" spc="44" dirty="0">
                <a:cs typeface="Arial"/>
              </a:rPr>
              <a:t> 		</a:t>
            </a:r>
            <a:r>
              <a:rPr lang="en-US" sz="2200" spc="-101" dirty="0">
                <a:cs typeface="Arial"/>
              </a:rPr>
              <a:t>– </a:t>
            </a:r>
            <a:r>
              <a:rPr lang="en-US" sz="2200" spc="31" dirty="0">
                <a:cs typeface="Arial"/>
              </a:rPr>
              <a:t>prints </a:t>
            </a:r>
            <a:r>
              <a:rPr lang="en-US" sz="2200" spc="22" dirty="0">
                <a:cs typeface="Arial"/>
              </a:rPr>
              <a:t>the </a:t>
            </a:r>
            <a:r>
              <a:rPr lang="en-US" sz="2200" spc="49" dirty="0">
                <a:cs typeface="Arial"/>
              </a:rPr>
              <a:t>output </a:t>
            </a:r>
            <a:r>
              <a:rPr lang="en-US" sz="2200" spc="44" dirty="0">
                <a:cs typeface="Arial"/>
              </a:rPr>
              <a:t>of </a:t>
            </a:r>
            <a:r>
              <a:rPr lang="en-US" sz="2200" spc="-26" dirty="0">
                <a:cs typeface="Arial"/>
              </a:rPr>
              <a:t>a </a:t>
            </a:r>
            <a:r>
              <a:rPr lang="en-US" sz="2200" spc="44" dirty="0">
                <a:cs typeface="Arial"/>
              </a:rPr>
              <a:t>command </a:t>
            </a:r>
            <a:r>
              <a:rPr lang="en-US" sz="2200" spc="22" dirty="0">
                <a:cs typeface="Arial"/>
              </a:rPr>
              <a:t>and </a:t>
            </a:r>
            <a:r>
              <a:rPr lang="en-US" sz="2200" spc="9" dirty="0">
                <a:cs typeface="Arial"/>
              </a:rPr>
              <a:t>also </a:t>
            </a:r>
            <a:r>
              <a:rPr lang="en-US" sz="2200" spc="35" dirty="0">
                <a:cs typeface="Arial"/>
              </a:rPr>
              <a:t>copies </a:t>
            </a:r>
            <a:r>
              <a:rPr lang="en-US" sz="2200" spc="22" dirty="0">
                <a:cs typeface="Arial"/>
              </a:rPr>
              <a:t>the </a:t>
            </a:r>
            <a:r>
              <a:rPr lang="en-US" sz="2200" spc="49" dirty="0">
                <a:cs typeface="Arial"/>
              </a:rPr>
              <a:t>output </a:t>
            </a:r>
            <a:r>
              <a:rPr lang="en-US" sz="2200" spc="66" dirty="0">
                <a:cs typeface="Arial"/>
              </a:rPr>
              <a:t>to </a:t>
            </a:r>
            <a:r>
              <a:rPr lang="en-US" sz="2200" spc="-26" dirty="0">
                <a:cs typeface="Arial"/>
              </a:rPr>
              <a:t>a</a:t>
            </a:r>
            <a:r>
              <a:rPr lang="en-US" sz="2200" spc="-84" dirty="0">
                <a:cs typeface="Arial"/>
              </a:rPr>
              <a:t> </a:t>
            </a:r>
            <a:r>
              <a:rPr lang="en-US" sz="2200" dirty="0">
                <a:cs typeface="Arial"/>
              </a:rPr>
              <a:t>file</a:t>
            </a:r>
          </a:p>
          <a:p>
            <a:pPr marL="11206">
              <a:lnSpc>
                <a:spcPct val="100000"/>
              </a:lnSpc>
              <a:spcBef>
                <a:spcPts val="260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spc="9" dirty="0">
                <a:cs typeface="Arial"/>
              </a:rPr>
              <a:t> </a:t>
            </a:r>
            <a:r>
              <a:rPr lang="en-US" sz="2200" b="1" spc="9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2200" b="1" spc="9" dirty="0">
                <a:cs typeface="Arial"/>
              </a:rPr>
              <a:t> 	</a:t>
            </a:r>
            <a:r>
              <a:rPr lang="en-US" sz="2200" spc="-101" dirty="0">
                <a:cs typeface="Arial"/>
              </a:rPr>
              <a:t>– </a:t>
            </a:r>
            <a:r>
              <a:rPr lang="en-US" sz="2200" spc="26" dirty="0">
                <a:cs typeface="Arial"/>
              </a:rPr>
              <a:t>sorts </a:t>
            </a:r>
            <a:r>
              <a:rPr lang="en-US" sz="2200" dirty="0">
                <a:cs typeface="Arial"/>
              </a:rPr>
              <a:t>lines </a:t>
            </a:r>
            <a:r>
              <a:rPr lang="en-US" sz="2200" spc="4" dirty="0">
                <a:cs typeface="Arial"/>
              </a:rPr>
              <a:t>in </a:t>
            </a:r>
            <a:r>
              <a:rPr lang="en-US" sz="2200" spc="-26" dirty="0">
                <a:cs typeface="Arial"/>
              </a:rPr>
              <a:t>a</a:t>
            </a:r>
            <a:r>
              <a:rPr lang="en-US" sz="2200" spc="119" dirty="0">
                <a:cs typeface="Arial"/>
              </a:rPr>
              <a:t> </a:t>
            </a:r>
            <a:r>
              <a:rPr lang="en-US" sz="2200" dirty="0">
                <a:cs typeface="Arial"/>
              </a:rPr>
              <a:t>file</a:t>
            </a:r>
          </a:p>
          <a:p>
            <a:pPr marL="11206">
              <a:lnSpc>
                <a:spcPct val="100000"/>
              </a:lnSpc>
              <a:spcBef>
                <a:spcPts val="274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spc="-9" dirty="0">
                <a:cs typeface="Arial"/>
              </a:rPr>
              <a:t> </a:t>
            </a:r>
            <a:r>
              <a:rPr lang="en-US" sz="2200" b="1" spc="-9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  <a:r>
              <a:rPr lang="en-US" sz="2200" b="1" spc="-9" dirty="0">
                <a:cs typeface="Arial"/>
              </a:rPr>
              <a:t> 	</a:t>
            </a:r>
            <a:r>
              <a:rPr lang="en-US" sz="2200" spc="-101" dirty="0">
                <a:cs typeface="Arial"/>
              </a:rPr>
              <a:t>– </a:t>
            </a:r>
            <a:r>
              <a:rPr lang="en-US" sz="2200" dirty="0">
                <a:cs typeface="Arial"/>
              </a:rPr>
              <a:t>searches </a:t>
            </a:r>
            <a:r>
              <a:rPr lang="en-US" sz="2200" spc="31" dirty="0">
                <a:cs typeface="Arial"/>
              </a:rPr>
              <a:t>for </a:t>
            </a:r>
            <a:r>
              <a:rPr lang="en-US" sz="2200" spc="4" dirty="0">
                <a:cs typeface="Arial"/>
              </a:rPr>
              <a:t>files </a:t>
            </a:r>
            <a:r>
              <a:rPr lang="en-US" sz="2200" spc="35" dirty="0">
                <a:cs typeface="Arial"/>
              </a:rPr>
              <a:t>that </a:t>
            </a:r>
            <a:r>
              <a:rPr lang="en-US" sz="2200" spc="22" dirty="0">
                <a:cs typeface="Arial"/>
              </a:rPr>
              <a:t>meet </a:t>
            </a:r>
            <a:r>
              <a:rPr lang="en-US" sz="2200" spc="26" dirty="0">
                <a:cs typeface="Arial"/>
              </a:rPr>
              <a:t>specified</a:t>
            </a:r>
            <a:r>
              <a:rPr lang="en-US" sz="2200" spc="115" dirty="0">
                <a:cs typeface="Arial"/>
              </a:rPr>
              <a:t> </a:t>
            </a:r>
            <a:r>
              <a:rPr lang="en-US" sz="2200" spc="13" dirty="0">
                <a:cs typeface="Arial"/>
              </a:rPr>
              <a:t>criteria</a:t>
            </a:r>
            <a:endParaRPr lang="en-US" sz="2200" dirty="0">
              <a:cs typeface="Arial"/>
            </a:endParaRPr>
          </a:p>
          <a:p>
            <a:pPr marL="11206">
              <a:lnSpc>
                <a:spcPct val="100000"/>
              </a:lnSpc>
              <a:spcBef>
                <a:spcPts val="300"/>
              </a:spcBef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200" b="1" spc="71" dirty="0">
                <a:cs typeface="Arial"/>
              </a:rPr>
              <a:t> </a:t>
            </a:r>
            <a:r>
              <a:rPr lang="en-US" sz="2200" b="1" spc="7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lang="en-US" sz="2200" b="1" spc="71" dirty="0">
                <a:cs typeface="Arial"/>
              </a:rPr>
              <a:t> 		</a:t>
            </a:r>
            <a:r>
              <a:rPr lang="en-US" sz="2200" spc="-101" dirty="0">
                <a:cs typeface="Arial"/>
              </a:rPr>
              <a:t>– </a:t>
            </a:r>
            <a:r>
              <a:rPr lang="en-US" sz="2200" spc="49" dirty="0">
                <a:cs typeface="Arial"/>
              </a:rPr>
              <a:t>count </a:t>
            </a:r>
            <a:r>
              <a:rPr lang="en-US" sz="2200" spc="31" dirty="0">
                <a:cs typeface="Arial"/>
              </a:rPr>
              <a:t>words, </a:t>
            </a:r>
            <a:r>
              <a:rPr lang="en-US" sz="2200" dirty="0">
                <a:cs typeface="Arial"/>
              </a:rPr>
              <a:t>lines, </a:t>
            </a:r>
            <a:r>
              <a:rPr lang="en-US" sz="2200" spc="26" dirty="0">
                <a:cs typeface="Arial"/>
              </a:rPr>
              <a:t>or </a:t>
            </a:r>
            <a:r>
              <a:rPr lang="en-US" sz="2200" spc="22" dirty="0">
                <a:cs typeface="Arial"/>
              </a:rPr>
              <a:t>characters </a:t>
            </a:r>
            <a:r>
              <a:rPr lang="en-US" sz="2200" spc="4" dirty="0">
                <a:cs typeface="Arial"/>
              </a:rPr>
              <a:t>in </a:t>
            </a:r>
            <a:r>
              <a:rPr lang="en-US" sz="2200" spc="-26" dirty="0">
                <a:cs typeface="Arial"/>
              </a:rPr>
              <a:t>a</a:t>
            </a:r>
            <a:r>
              <a:rPr lang="en-US" sz="2200" dirty="0">
                <a:cs typeface="Arial"/>
              </a:rPr>
              <a:t>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63BD5-A219-DE43-B87E-9687136B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E03A-032C-D64B-9BBB-7542C117924D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8CCAD-DAB9-8649-AF42-35D8061D6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FDC83-025E-3A49-A862-ACE4D588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33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D2729-94E9-FB46-AD48-F974E1DF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/>
              <a:t>The </a:t>
            </a:r>
            <a:r>
              <a:rPr lang="en-US" spc="-62"/>
              <a:t>Linux</a:t>
            </a:r>
            <a:r>
              <a:rPr lang="en-US" spc="-269"/>
              <a:t> </a:t>
            </a:r>
            <a:r>
              <a:rPr lang="en-US" spc="-97"/>
              <a:t>Filesystem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4F27C-0423-804B-AC5B-35DB2421C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5810" indent="-214603">
              <a:spcBef>
                <a:spcPts val="649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dirty="0">
                <a:latin typeface="Arial"/>
                <a:cs typeface="Arial"/>
              </a:rPr>
              <a:t>System </a:t>
            </a:r>
            <a:r>
              <a:rPr lang="en-US" spc="35" dirty="0">
                <a:latin typeface="Arial"/>
                <a:cs typeface="Arial"/>
              </a:rPr>
              <a:t>of </a:t>
            </a:r>
            <a:r>
              <a:rPr lang="en-US" dirty="0">
                <a:latin typeface="Arial"/>
                <a:cs typeface="Arial"/>
              </a:rPr>
              <a:t>arranging files </a:t>
            </a:r>
            <a:r>
              <a:rPr lang="en-US" spc="13" dirty="0">
                <a:latin typeface="Arial"/>
                <a:cs typeface="Arial"/>
              </a:rPr>
              <a:t>on</a:t>
            </a:r>
            <a:r>
              <a:rPr lang="en-US" spc="-93" dirty="0">
                <a:latin typeface="Arial"/>
                <a:cs typeface="Arial"/>
              </a:rPr>
              <a:t> </a:t>
            </a:r>
            <a:r>
              <a:rPr lang="en-US" spc="26" dirty="0">
                <a:latin typeface="Arial"/>
                <a:cs typeface="Arial"/>
              </a:rPr>
              <a:t>disk</a:t>
            </a:r>
            <a:endParaRPr lang="en-US" dirty="0">
              <a:latin typeface="Arial"/>
              <a:cs typeface="Arial"/>
            </a:endParaRPr>
          </a:p>
          <a:p>
            <a:pPr marL="225810" marR="4483" indent="-214603">
              <a:spcBef>
                <a:spcPts val="565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spc="9" dirty="0">
                <a:latin typeface="Arial"/>
                <a:cs typeface="Arial"/>
              </a:rPr>
              <a:t>Consists </a:t>
            </a:r>
            <a:r>
              <a:rPr lang="en-US" spc="35" dirty="0">
                <a:latin typeface="Arial"/>
                <a:cs typeface="Arial"/>
              </a:rPr>
              <a:t>of </a:t>
            </a:r>
            <a:r>
              <a:rPr lang="en-US" spc="9" dirty="0">
                <a:latin typeface="Arial"/>
                <a:cs typeface="Arial"/>
              </a:rPr>
              <a:t>directories </a:t>
            </a:r>
            <a:r>
              <a:rPr lang="en-US" spc="-26" dirty="0">
                <a:latin typeface="Arial"/>
                <a:cs typeface="Arial"/>
              </a:rPr>
              <a:t>(folders) </a:t>
            </a:r>
            <a:r>
              <a:rPr lang="en-US" spc="22" dirty="0">
                <a:latin typeface="Arial"/>
                <a:cs typeface="Arial"/>
              </a:rPr>
              <a:t>that </a:t>
            </a:r>
            <a:r>
              <a:rPr lang="en-US" spc="9" dirty="0">
                <a:latin typeface="Arial"/>
                <a:cs typeface="Arial"/>
              </a:rPr>
              <a:t>can </a:t>
            </a:r>
            <a:r>
              <a:rPr lang="en-US" spc="22" dirty="0">
                <a:latin typeface="Arial"/>
                <a:cs typeface="Arial"/>
              </a:rPr>
              <a:t>contain </a:t>
            </a:r>
            <a:r>
              <a:rPr lang="en-US" dirty="0">
                <a:latin typeface="Arial"/>
                <a:cs typeface="Arial"/>
              </a:rPr>
              <a:t>files</a:t>
            </a:r>
            <a:r>
              <a:rPr lang="en-US" spc="-128" dirty="0">
                <a:latin typeface="Arial"/>
                <a:cs typeface="Arial"/>
              </a:rPr>
              <a:t> </a:t>
            </a:r>
            <a:r>
              <a:rPr lang="en-US" spc="22" dirty="0">
                <a:latin typeface="Arial"/>
                <a:cs typeface="Arial"/>
              </a:rPr>
              <a:t>or </a:t>
            </a:r>
            <a:r>
              <a:rPr lang="en-US" spc="9" dirty="0">
                <a:latin typeface="Arial"/>
                <a:cs typeface="Arial"/>
              </a:rPr>
              <a:t>other</a:t>
            </a:r>
            <a:r>
              <a:rPr lang="en-US" spc="-13" dirty="0">
                <a:latin typeface="Arial"/>
                <a:cs typeface="Arial"/>
              </a:rPr>
              <a:t> </a:t>
            </a:r>
            <a:r>
              <a:rPr lang="en-US" spc="9" dirty="0">
                <a:latin typeface="Arial"/>
                <a:cs typeface="Arial"/>
              </a:rPr>
              <a:t>directories</a:t>
            </a:r>
            <a:endParaRPr lang="en-US" dirty="0">
              <a:latin typeface="Arial"/>
              <a:cs typeface="Arial"/>
            </a:endParaRPr>
          </a:p>
          <a:p>
            <a:pPr marL="225810" indent="-214603">
              <a:spcBef>
                <a:spcPts val="543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spc="-13" dirty="0">
                <a:latin typeface="Arial"/>
                <a:cs typeface="Arial"/>
              </a:rPr>
              <a:t>Levels </a:t>
            </a:r>
            <a:r>
              <a:rPr lang="en-US" dirty="0">
                <a:latin typeface="Arial"/>
                <a:cs typeface="Arial"/>
              </a:rPr>
              <a:t>in </a:t>
            </a:r>
            <a:r>
              <a:rPr lang="en-US" spc="4" dirty="0">
                <a:latin typeface="Arial"/>
                <a:cs typeface="Arial"/>
              </a:rPr>
              <a:t>full </a:t>
            </a:r>
            <a:r>
              <a:rPr lang="en-US" spc="22" dirty="0">
                <a:latin typeface="Arial"/>
                <a:cs typeface="Arial"/>
              </a:rPr>
              <a:t>paths </a:t>
            </a:r>
            <a:r>
              <a:rPr lang="en-US" dirty="0">
                <a:latin typeface="Arial"/>
                <a:cs typeface="Arial"/>
              </a:rPr>
              <a:t>separated </a:t>
            </a:r>
            <a:r>
              <a:rPr lang="en-US" spc="44" dirty="0">
                <a:latin typeface="Arial"/>
                <a:cs typeface="Arial"/>
              </a:rPr>
              <a:t>by </a:t>
            </a:r>
            <a:r>
              <a:rPr lang="en-US" i="1" spc="13" dirty="0">
                <a:latin typeface="Arial"/>
                <a:cs typeface="Arial"/>
              </a:rPr>
              <a:t>forward </a:t>
            </a:r>
            <a:r>
              <a:rPr lang="en-US" spc="-13" dirty="0">
                <a:latin typeface="Arial"/>
                <a:cs typeface="Arial"/>
              </a:rPr>
              <a:t>slashes,</a:t>
            </a:r>
            <a:r>
              <a:rPr lang="en-US" spc="-128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e.g.</a:t>
            </a:r>
            <a:endParaRPr lang="en-US" dirty="0">
              <a:latin typeface="Arial"/>
              <a:cs typeface="Arial"/>
            </a:endParaRPr>
          </a:p>
          <a:p>
            <a:pPr marL="225810" indent="-214603">
              <a:spcBef>
                <a:spcPts val="565"/>
              </a:spcBef>
              <a:buClr>
                <a:srgbClr val="A9A57C"/>
              </a:buClr>
              <a:tabLst>
                <a:tab pos="226371" algn="l"/>
              </a:tabLst>
            </a:pPr>
            <a:endParaRPr lang="en-US" dirty="0">
              <a:latin typeface="Arial"/>
              <a:cs typeface="Arial"/>
            </a:endParaRPr>
          </a:p>
          <a:p>
            <a:pPr marL="225810" indent="-214603">
              <a:spcBef>
                <a:spcPts val="565"/>
              </a:spcBef>
              <a:buClr>
                <a:srgbClr val="A9A57C"/>
              </a:buClr>
              <a:tabLst>
                <a:tab pos="226371" algn="l"/>
              </a:tabLst>
            </a:pPr>
            <a:endParaRPr lang="en-US" dirty="0">
              <a:latin typeface="Arial"/>
              <a:cs typeface="Arial"/>
            </a:endParaRPr>
          </a:p>
          <a:p>
            <a:pPr marL="225810" indent="-214603">
              <a:spcBef>
                <a:spcPts val="565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dirty="0">
                <a:latin typeface="Arial"/>
                <a:cs typeface="Arial"/>
              </a:rPr>
              <a:t>Case-sensitive; </a:t>
            </a:r>
            <a:r>
              <a:rPr lang="en-US" spc="9" dirty="0">
                <a:latin typeface="Arial"/>
                <a:cs typeface="Arial"/>
              </a:rPr>
              <a:t>spaces </a:t>
            </a:r>
            <a:r>
              <a:rPr lang="en-US" dirty="0">
                <a:latin typeface="Arial"/>
                <a:cs typeface="Arial"/>
              </a:rPr>
              <a:t>in </a:t>
            </a:r>
            <a:r>
              <a:rPr lang="en-US" spc="-9" dirty="0">
                <a:latin typeface="Arial"/>
                <a:cs typeface="Arial"/>
              </a:rPr>
              <a:t>names</a:t>
            </a:r>
            <a:r>
              <a:rPr lang="en-US" spc="-62" dirty="0">
                <a:latin typeface="Arial"/>
                <a:cs typeface="Arial"/>
              </a:rPr>
              <a:t> </a:t>
            </a:r>
            <a:r>
              <a:rPr lang="en-US" spc="22" dirty="0">
                <a:latin typeface="Arial"/>
                <a:cs typeface="Arial"/>
              </a:rPr>
              <a:t>discouraged</a:t>
            </a:r>
            <a:endParaRPr lang="en-US" dirty="0">
              <a:latin typeface="Arial"/>
              <a:cs typeface="Arial"/>
            </a:endParaRPr>
          </a:p>
          <a:p>
            <a:pPr marL="225810" indent="-214603">
              <a:spcBef>
                <a:spcPts val="534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dirty="0">
                <a:latin typeface="Arial"/>
                <a:cs typeface="Arial"/>
              </a:rPr>
              <a:t>Some</a:t>
            </a:r>
            <a:r>
              <a:rPr lang="en-US" spc="-18" dirty="0">
                <a:latin typeface="Arial"/>
                <a:cs typeface="Arial"/>
              </a:rPr>
              <a:t> </a:t>
            </a:r>
            <a:r>
              <a:rPr lang="en-US" spc="9" dirty="0">
                <a:latin typeface="Arial"/>
                <a:cs typeface="Arial"/>
              </a:rPr>
              <a:t>shorthand:</a:t>
            </a:r>
            <a:endParaRPr lang="en-US" dirty="0">
              <a:latin typeface="Arial"/>
              <a:cs typeface="Arial"/>
            </a:endParaRPr>
          </a:p>
          <a:p>
            <a:pPr marL="11206">
              <a:spcBef>
                <a:spcPts val="565"/>
              </a:spcBef>
              <a:buClr>
                <a:srgbClr val="A9A57C"/>
              </a:buClr>
              <a:tabLst>
                <a:tab pos="762601" algn="l"/>
              </a:tabLst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>
                <a:latin typeface="Arial"/>
                <a:cs typeface="Arial"/>
              </a:rPr>
              <a:t>	</a:t>
            </a:r>
            <a:r>
              <a:rPr lang="en-US" spc="-31" dirty="0">
                <a:latin typeface="Arial"/>
                <a:cs typeface="Arial"/>
              </a:rPr>
              <a:t>(the </a:t>
            </a:r>
            <a:r>
              <a:rPr lang="en-US" spc="9" dirty="0">
                <a:latin typeface="Arial"/>
                <a:cs typeface="Arial"/>
              </a:rPr>
              <a:t>current</a:t>
            </a:r>
            <a:r>
              <a:rPr lang="en-US" dirty="0">
                <a:latin typeface="Arial"/>
                <a:cs typeface="Arial"/>
              </a:rPr>
              <a:t> directory)</a:t>
            </a:r>
          </a:p>
          <a:p>
            <a:pPr marL="11206">
              <a:spcBef>
                <a:spcPts val="538"/>
              </a:spcBef>
              <a:buClr>
                <a:srgbClr val="A9A57C"/>
              </a:buClr>
              <a:tabLst>
                <a:tab pos="762601" algn="l"/>
              </a:tabLst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dirty="0">
                <a:latin typeface="Arial"/>
                <a:cs typeface="Arial"/>
              </a:rPr>
              <a:t>	</a:t>
            </a:r>
            <a:r>
              <a:rPr lang="en-US" spc="-31" dirty="0">
                <a:latin typeface="Arial"/>
                <a:cs typeface="Arial"/>
              </a:rPr>
              <a:t>(the </a:t>
            </a:r>
            <a:r>
              <a:rPr lang="en-US" spc="22" dirty="0">
                <a:latin typeface="Arial"/>
                <a:cs typeface="Arial"/>
              </a:rPr>
              <a:t>directory </a:t>
            </a:r>
            <a:r>
              <a:rPr lang="en-US" dirty="0">
                <a:latin typeface="Arial"/>
                <a:cs typeface="Arial"/>
              </a:rPr>
              <a:t>one </a:t>
            </a:r>
            <a:r>
              <a:rPr lang="en-US" spc="-18" dirty="0">
                <a:latin typeface="Arial"/>
                <a:cs typeface="Arial"/>
              </a:rPr>
              <a:t>level</a:t>
            </a:r>
            <a:r>
              <a:rPr lang="en-US" spc="-40" dirty="0">
                <a:latin typeface="Arial"/>
                <a:cs typeface="Arial"/>
              </a:rPr>
              <a:t> </a:t>
            </a:r>
            <a:r>
              <a:rPr lang="en-US" spc="-22" dirty="0">
                <a:latin typeface="Arial"/>
                <a:cs typeface="Arial"/>
              </a:rPr>
              <a:t>above)</a:t>
            </a:r>
            <a:endParaRPr lang="en-US" dirty="0">
              <a:latin typeface="Arial"/>
              <a:cs typeface="Arial"/>
            </a:endParaRPr>
          </a:p>
          <a:p>
            <a:pPr marL="11206">
              <a:spcBef>
                <a:spcPts val="534"/>
              </a:spcBef>
              <a:buClr>
                <a:srgbClr val="A9A57C"/>
              </a:buClr>
              <a:tabLst>
                <a:tab pos="762601" algn="l"/>
              </a:tabLst>
            </a:pPr>
            <a:r>
              <a:rPr lang="en-US" spc="44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pc="44" dirty="0">
                <a:latin typeface="Arial"/>
                <a:cs typeface="Arial"/>
              </a:rPr>
              <a:t>	</a:t>
            </a:r>
            <a:r>
              <a:rPr lang="en-US" spc="-22" dirty="0">
                <a:latin typeface="Arial"/>
                <a:cs typeface="Arial"/>
              </a:rPr>
              <a:t>(home</a:t>
            </a:r>
            <a:r>
              <a:rPr lang="en-US" spc="-18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directory)</a:t>
            </a:r>
          </a:p>
          <a:p>
            <a:pPr marL="11206">
              <a:spcBef>
                <a:spcPts val="476"/>
              </a:spcBef>
              <a:buClr>
                <a:srgbClr val="A9A57C"/>
              </a:buClr>
              <a:tabLst>
                <a:tab pos="762601" algn="l"/>
              </a:tabLst>
            </a:pPr>
            <a:r>
              <a:rPr lang="en-US" spc="124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pc="124" dirty="0">
                <a:latin typeface="Arial"/>
                <a:cs typeface="Arial"/>
              </a:rPr>
              <a:t>	</a:t>
            </a:r>
            <a:r>
              <a:rPr lang="en-US" spc="-13" dirty="0">
                <a:latin typeface="Arial"/>
                <a:cs typeface="Arial"/>
              </a:rPr>
              <a:t>(previous </a:t>
            </a:r>
            <a:r>
              <a:rPr lang="en-US" dirty="0">
                <a:latin typeface="Arial"/>
                <a:cs typeface="Arial"/>
              </a:rPr>
              <a:t>directory, </a:t>
            </a:r>
            <a:r>
              <a:rPr lang="en-US" spc="9" dirty="0">
                <a:latin typeface="Arial"/>
                <a:cs typeface="Arial"/>
              </a:rPr>
              <a:t>when </a:t>
            </a:r>
            <a:r>
              <a:rPr lang="en-US" spc="4" dirty="0">
                <a:latin typeface="Arial"/>
                <a:cs typeface="Arial"/>
              </a:rPr>
              <a:t>used </a:t>
            </a:r>
            <a:r>
              <a:rPr lang="en-US" spc="44" dirty="0">
                <a:latin typeface="Arial"/>
                <a:cs typeface="Arial"/>
              </a:rPr>
              <a:t>with</a:t>
            </a:r>
            <a:r>
              <a:rPr lang="en-US" spc="-79" dirty="0">
                <a:latin typeface="Arial"/>
                <a:cs typeface="Arial"/>
              </a:rPr>
              <a:t> </a:t>
            </a:r>
            <a:r>
              <a:rPr lang="en-US" spc="-57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pc="-57" dirty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0877F-68CA-BD46-9101-19B00550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152D-1A45-2741-938D-E8215FCE78B5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3D3F0-E004-5044-BB33-7C9495FF5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35833-3E99-0145-AE49-48061EB6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FD64B-F6E8-EA47-B7D3-21DDD8E01CB2}"/>
              </a:ext>
            </a:extLst>
          </p:cNvPr>
          <p:cNvSpPr txBox="1"/>
          <p:nvPr/>
        </p:nvSpPr>
        <p:spPr>
          <a:xfrm>
            <a:off x="1550638" y="3055435"/>
            <a:ext cx="518218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19624" indent="0">
              <a:spcBef>
                <a:spcPts val="534"/>
              </a:spcBef>
              <a:buClr>
                <a:srgbClr val="A9A57C"/>
              </a:buClr>
              <a:buNone/>
            </a:pPr>
            <a:r>
              <a:rPr lang="en-US" sz="2000" spc="9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/home/</a:t>
            </a:r>
            <a:r>
              <a:rPr lang="en-US" sz="2000" spc="9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nunez</a:t>
            </a:r>
            <a:r>
              <a:rPr lang="en-US" sz="2000" spc="9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/scripts/</a:t>
            </a:r>
            <a:r>
              <a:rPr lang="en-US" sz="2000" spc="9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analyze_data.sh</a:t>
            </a:r>
            <a:endParaRPr lang="en-US" sz="200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965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C19AD1BE-D907-F849-AC9E-AC230BDF4B7B}"/>
              </a:ext>
            </a:extLst>
          </p:cNvPr>
          <p:cNvSpPr txBox="1"/>
          <p:nvPr/>
        </p:nvSpPr>
        <p:spPr>
          <a:xfrm>
            <a:off x="2298102" y="482920"/>
            <a:ext cx="2660966" cy="67675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4324" dirty="0">
                <a:latin typeface="Helvetica" pitchFamily="2" charset="0"/>
                <a:cs typeface="Arial"/>
              </a:rPr>
              <a:t>Filesystem</a:t>
            </a: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EC86DEF-B60B-F541-B108-55B2FB7D718F}"/>
              </a:ext>
            </a:extLst>
          </p:cNvPr>
          <p:cNvSpPr/>
          <p:nvPr/>
        </p:nvSpPr>
        <p:spPr>
          <a:xfrm>
            <a:off x="2863453" y="1405148"/>
            <a:ext cx="0" cy="298637"/>
          </a:xfrm>
          <a:custGeom>
            <a:avLst/>
            <a:gdLst/>
            <a:ahLst/>
            <a:cxnLst/>
            <a:rect l="l" t="t" r="r" b="b"/>
            <a:pathLst>
              <a:path h="338455">
                <a:moveTo>
                  <a:pt x="0" y="0"/>
                </a:moveTo>
                <a:lnTo>
                  <a:pt x="0" y="338216"/>
                </a:lnTo>
              </a:path>
            </a:pathLst>
          </a:custGeom>
          <a:ln w="454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3F1AC190-2E40-DF41-9A06-D484BF85A894}"/>
              </a:ext>
            </a:extLst>
          </p:cNvPr>
          <p:cNvSpPr/>
          <p:nvPr/>
        </p:nvSpPr>
        <p:spPr>
          <a:xfrm>
            <a:off x="4022212" y="1417123"/>
            <a:ext cx="0" cy="272303"/>
          </a:xfrm>
          <a:custGeom>
            <a:avLst/>
            <a:gdLst/>
            <a:ahLst/>
            <a:cxnLst/>
            <a:rect l="l" t="t" r="r" b="b"/>
            <a:pathLst>
              <a:path h="308610">
                <a:moveTo>
                  <a:pt x="0" y="0"/>
                </a:moveTo>
                <a:lnTo>
                  <a:pt x="0" y="308451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8B2A5BB-365A-864C-BD5B-1D1DFEA06FEF}"/>
              </a:ext>
            </a:extLst>
          </p:cNvPr>
          <p:cNvSpPr/>
          <p:nvPr/>
        </p:nvSpPr>
        <p:spPr>
          <a:xfrm>
            <a:off x="4022212" y="1983441"/>
            <a:ext cx="0" cy="319368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950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9B092777-1321-FC48-A579-566E64D855F6}"/>
              </a:ext>
            </a:extLst>
          </p:cNvPr>
          <p:cNvSpPr/>
          <p:nvPr/>
        </p:nvSpPr>
        <p:spPr>
          <a:xfrm>
            <a:off x="4022212" y="2596963"/>
            <a:ext cx="0" cy="319368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950"/>
                </a:lnTo>
              </a:path>
            </a:pathLst>
          </a:custGeom>
          <a:ln w="477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A0562B0C-3D25-8B4A-A36E-D8FCC6F227D6}"/>
              </a:ext>
            </a:extLst>
          </p:cNvPr>
          <p:cNvSpPr/>
          <p:nvPr/>
        </p:nvSpPr>
        <p:spPr>
          <a:xfrm>
            <a:off x="5751420" y="1983441"/>
            <a:ext cx="0" cy="319368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95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EA3098A7-33A9-3D4A-A0DF-8439B1A53D4D}"/>
              </a:ext>
            </a:extLst>
          </p:cNvPr>
          <p:cNvSpPr/>
          <p:nvPr/>
        </p:nvSpPr>
        <p:spPr>
          <a:xfrm>
            <a:off x="5751420" y="2596963"/>
            <a:ext cx="0" cy="319368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95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8836022A-12FF-0B46-A7E6-1AF78E5CD0F5}"/>
              </a:ext>
            </a:extLst>
          </p:cNvPr>
          <p:cNvSpPr/>
          <p:nvPr/>
        </p:nvSpPr>
        <p:spPr>
          <a:xfrm>
            <a:off x="5751420" y="3210485"/>
            <a:ext cx="0" cy="319368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95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31A36322-9FB5-9842-A129-99F07992E78E}"/>
              </a:ext>
            </a:extLst>
          </p:cNvPr>
          <p:cNvSpPr/>
          <p:nvPr/>
        </p:nvSpPr>
        <p:spPr>
          <a:xfrm>
            <a:off x="5751420" y="3824007"/>
            <a:ext cx="0" cy="319368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0"/>
                </a:moveTo>
                <a:lnTo>
                  <a:pt x="0" y="36195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35FB50BF-B4E9-F244-AF89-CD5431EE23D4}"/>
              </a:ext>
            </a:extLst>
          </p:cNvPr>
          <p:cNvSpPr/>
          <p:nvPr/>
        </p:nvSpPr>
        <p:spPr>
          <a:xfrm>
            <a:off x="5751420" y="4437530"/>
            <a:ext cx="0" cy="434787"/>
          </a:xfrm>
          <a:custGeom>
            <a:avLst/>
            <a:gdLst/>
            <a:ahLst/>
            <a:cxnLst/>
            <a:rect l="l" t="t" r="r" b="b"/>
            <a:pathLst>
              <a:path h="492760">
                <a:moveTo>
                  <a:pt x="0" y="0"/>
                </a:moveTo>
                <a:lnTo>
                  <a:pt x="0" y="492578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CF9D14A1-8882-E041-8A51-A3DC5EDFA1AD}"/>
              </a:ext>
            </a:extLst>
          </p:cNvPr>
          <p:cNvSpPr/>
          <p:nvPr/>
        </p:nvSpPr>
        <p:spPr>
          <a:xfrm>
            <a:off x="5498353" y="933823"/>
            <a:ext cx="455705" cy="511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8F20D0E2-798B-994C-9519-F7995F0BEF70}"/>
              </a:ext>
            </a:extLst>
          </p:cNvPr>
          <p:cNvSpPr/>
          <p:nvPr/>
        </p:nvSpPr>
        <p:spPr>
          <a:xfrm>
            <a:off x="5412441" y="959971"/>
            <a:ext cx="478117" cy="537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92B104C6-9119-4546-8090-6EF7F4331CF0}"/>
              </a:ext>
            </a:extLst>
          </p:cNvPr>
          <p:cNvSpPr/>
          <p:nvPr/>
        </p:nvSpPr>
        <p:spPr>
          <a:xfrm>
            <a:off x="5583329" y="949698"/>
            <a:ext cx="361390" cy="418540"/>
          </a:xfrm>
          <a:custGeom>
            <a:avLst/>
            <a:gdLst/>
            <a:ahLst/>
            <a:cxnLst/>
            <a:rect l="l" t="t" r="r" b="b"/>
            <a:pathLst>
              <a:path w="409575" h="474344">
                <a:moveTo>
                  <a:pt x="0" y="474027"/>
                </a:moveTo>
                <a:lnTo>
                  <a:pt x="409575" y="474027"/>
                </a:lnTo>
                <a:lnTo>
                  <a:pt x="409575" y="0"/>
                </a:lnTo>
                <a:lnTo>
                  <a:pt x="0" y="0"/>
                </a:lnTo>
                <a:lnTo>
                  <a:pt x="0" y="474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A47F4551-156D-944A-9B7F-2B7E2E0D1994}"/>
              </a:ext>
            </a:extLst>
          </p:cNvPr>
          <p:cNvSpPr/>
          <p:nvPr/>
        </p:nvSpPr>
        <p:spPr>
          <a:xfrm>
            <a:off x="5583329" y="949699"/>
            <a:ext cx="361390" cy="418540"/>
          </a:xfrm>
          <a:custGeom>
            <a:avLst/>
            <a:gdLst/>
            <a:ahLst/>
            <a:cxnLst/>
            <a:rect l="l" t="t" r="r" b="b"/>
            <a:pathLst>
              <a:path w="409575" h="474344">
                <a:moveTo>
                  <a:pt x="0" y="0"/>
                </a:moveTo>
                <a:lnTo>
                  <a:pt x="409575" y="0"/>
                </a:lnTo>
                <a:lnTo>
                  <a:pt x="409575" y="474027"/>
                </a:lnTo>
                <a:lnTo>
                  <a:pt x="0" y="474027"/>
                </a:lnTo>
                <a:lnTo>
                  <a:pt x="0" y="0"/>
                </a:lnTo>
                <a:close/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6A62CBE7-4B89-AA46-8BEC-DEBECFFF1461}"/>
              </a:ext>
            </a:extLst>
          </p:cNvPr>
          <p:cNvSpPr/>
          <p:nvPr/>
        </p:nvSpPr>
        <p:spPr>
          <a:xfrm>
            <a:off x="5487146" y="967441"/>
            <a:ext cx="399676" cy="463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35595C2C-3C0A-1E47-BE9A-5BA856215370}"/>
              </a:ext>
            </a:extLst>
          </p:cNvPr>
          <p:cNvSpPr txBox="1"/>
          <p:nvPr/>
        </p:nvSpPr>
        <p:spPr>
          <a:xfrm>
            <a:off x="5605740" y="1003277"/>
            <a:ext cx="14399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srgbClr val="4D4D4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sz="1588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92AD8D3A-BC58-2A42-9D80-39BE112CB970}"/>
              </a:ext>
            </a:extLst>
          </p:cNvPr>
          <p:cNvSpPr/>
          <p:nvPr/>
        </p:nvSpPr>
        <p:spPr>
          <a:xfrm>
            <a:off x="2506382" y="1673411"/>
            <a:ext cx="758264" cy="3884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B3D748C6-B2BA-5D48-9851-FCDEFA7D74D3}"/>
              </a:ext>
            </a:extLst>
          </p:cNvPr>
          <p:cNvSpPr/>
          <p:nvPr/>
        </p:nvSpPr>
        <p:spPr>
          <a:xfrm>
            <a:off x="2420471" y="1636059"/>
            <a:ext cx="720911" cy="5378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EA2B15EC-D00B-BF4A-A292-B5E89ADBB804}"/>
              </a:ext>
            </a:extLst>
          </p:cNvPr>
          <p:cNvSpPr/>
          <p:nvPr/>
        </p:nvSpPr>
        <p:spPr>
          <a:xfrm>
            <a:off x="2591360" y="1689287"/>
            <a:ext cx="663949" cy="294154"/>
          </a:xfrm>
          <a:custGeom>
            <a:avLst/>
            <a:gdLst/>
            <a:ahLst/>
            <a:cxnLst/>
            <a:rect l="l" t="t" r="r" b="b"/>
            <a:pathLst>
              <a:path w="752475" h="333375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30C8BD33-6A79-E24F-80E6-779EE90D71FC}"/>
              </a:ext>
            </a:extLst>
          </p:cNvPr>
          <p:cNvSpPr/>
          <p:nvPr/>
        </p:nvSpPr>
        <p:spPr>
          <a:xfrm>
            <a:off x="2495176" y="1643529"/>
            <a:ext cx="646205" cy="463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67187FE4-67B0-184E-81EF-A1EF2D192670}"/>
              </a:ext>
            </a:extLst>
          </p:cNvPr>
          <p:cNvSpPr txBox="1"/>
          <p:nvPr/>
        </p:nvSpPr>
        <p:spPr>
          <a:xfrm>
            <a:off x="2591360" y="1689287"/>
            <a:ext cx="663949" cy="247191"/>
          </a:xfrm>
          <a:prstGeom prst="rect">
            <a:avLst/>
          </a:prstGeom>
          <a:ln w="13546">
            <a:solidFill>
              <a:srgbClr val="000000"/>
            </a:solidFill>
          </a:ln>
        </p:spPr>
        <p:txBody>
          <a:bodyPr vert="horz" wrap="square" lIns="0" tIns="2801" rIns="0" bIns="0" rtlCol="0">
            <a:spAutoFit/>
          </a:bodyPr>
          <a:lstStyle/>
          <a:p>
            <a:pPr marL="33059">
              <a:spcBef>
                <a:spcPts val="22"/>
              </a:spcBef>
            </a:pPr>
            <a:r>
              <a:rPr sz="1588" dirty="0">
                <a:solidFill>
                  <a:srgbClr val="4D4D4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</a:t>
            </a:r>
            <a:endParaRPr sz="1588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39A2FA8B-6A34-6B4A-ABF5-0A5FB14A00D6}"/>
              </a:ext>
            </a:extLst>
          </p:cNvPr>
          <p:cNvSpPr/>
          <p:nvPr/>
        </p:nvSpPr>
        <p:spPr>
          <a:xfrm>
            <a:off x="5498352" y="1673411"/>
            <a:ext cx="758264" cy="3884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935DB0F8-C51B-B449-B410-0C9FA5699971}"/>
              </a:ext>
            </a:extLst>
          </p:cNvPr>
          <p:cNvSpPr/>
          <p:nvPr/>
        </p:nvSpPr>
        <p:spPr>
          <a:xfrm>
            <a:off x="5412442" y="1636059"/>
            <a:ext cx="844176" cy="5378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93BB8548-83A7-5A4D-9BD5-4A08489F4D4E}"/>
              </a:ext>
            </a:extLst>
          </p:cNvPr>
          <p:cNvSpPr/>
          <p:nvPr/>
        </p:nvSpPr>
        <p:spPr>
          <a:xfrm>
            <a:off x="5583331" y="1689287"/>
            <a:ext cx="663949" cy="294154"/>
          </a:xfrm>
          <a:custGeom>
            <a:avLst/>
            <a:gdLst/>
            <a:ahLst/>
            <a:cxnLst/>
            <a:rect l="l" t="t" r="r" b="b"/>
            <a:pathLst>
              <a:path w="752475" h="333375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F090B7E1-3423-F645-A9C3-97B9ECE742FB}"/>
              </a:ext>
            </a:extLst>
          </p:cNvPr>
          <p:cNvSpPr/>
          <p:nvPr/>
        </p:nvSpPr>
        <p:spPr>
          <a:xfrm>
            <a:off x="5487146" y="1643529"/>
            <a:ext cx="769470" cy="463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9418AE33-4283-A54B-8104-511B2BCB4A74}"/>
              </a:ext>
            </a:extLst>
          </p:cNvPr>
          <p:cNvSpPr txBox="1"/>
          <p:nvPr/>
        </p:nvSpPr>
        <p:spPr>
          <a:xfrm>
            <a:off x="5583331" y="1689287"/>
            <a:ext cx="663949" cy="247191"/>
          </a:xfrm>
          <a:prstGeom prst="rect">
            <a:avLst/>
          </a:prstGeom>
          <a:ln w="13546">
            <a:solidFill>
              <a:srgbClr val="000000"/>
            </a:solidFill>
          </a:ln>
        </p:spPr>
        <p:txBody>
          <a:bodyPr vert="horz" wrap="square" lIns="0" tIns="2801" rIns="0" bIns="0" rtlCol="0">
            <a:spAutoFit/>
          </a:bodyPr>
          <a:lstStyle/>
          <a:p>
            <a:pPr marL="33059">
              <a:spcBef>
                <a:spcPts val="22"/>
              </a:spcBef>
            </a:pPr>
            <a:r>
              <a:rPr sz="1588" dirty="0">
                <a:solidFill>
                  <a:srgbClr val="4D4D4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home</a:t>
            </a:r>
            <a:endParaRPr sz="1588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333361AB-39CB-DB4D-A2BC-2541ED21502F}"/>
              </a:ext>
            </a:extLst>
          </p:cNvPr>
          <p:cNvSpPr/>
          <p:nvPr/>
        </p:nvSpPr>
        <p:spPr>
          <a:xfrm>
            <a:off x="3776383" y="1673411"/>
            <a:ext cx="825499" cy="3884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D7260185-BCB3-1E49-9DD3-C12E4F1E57D2}"/>
              </a:ext>
            </a:extLst>
          </p:cNvPr>
          <p:cNvSpPr/>
          <p:nvPr/>
        </p:nvSpPr>
        <p:spPr>
          <a:xfrm>
            <a:off x="3690470" y="1636059"/>
            <a:ext cx="720911" cy="5378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04E57137-FCD8-DD48-B98B-BDF160E0E21A}"/>
              </a:ext>
            </a:extLst>
          </p:cNvPr>
          <p:cNvSpPr/>
          <p:nvPr/>
        </p:nvSpPr>
        <p:spPr>
          <a:xfrm>
            <a:off x="3860427" y="1689287"/>
            <a:ext cx="731184" cy="294154"/>
          </a:xfrm>
          <a:custGeom>
            <a:avLst/>
            <a:gdLst/>
            <a:ahLst/>
            <a:cxnLst/>
            <a:rect l="l" t="t" r="r" b="b"/>
            <a:pathLst>
              <a:path w="828675" h="333375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D954E7D4-CD05-F14E-B493-0D9B21CCBFFA}"/>
              </a:ext>
            </a:extLst>
          </p:cNvPr>
          <p:cNvSpPr/>
          <p:nvPr/>
        </p:nvSpPr>
        <p:spPr>
          <a:xfrm>
            <a:off x="3761442" y="1643529"/>
            <a:ext cx="649941" cy="4631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7CDFCAB2-3BEB-FC42-90AB-EFD306679E82}"/>
              </a:ext>
            </a:extLst>
          </p:cNvPr>
          <p:cNvSpPr txBox="1"/>
          <p:nvPr/>
        </p:nvSpPr>
        <p:spPr>
          <a:xfrm>
            <a:off x="3860427" y="1689287"/>
            <a:ext cx="731184" cy="247191"/>
          </a:xfrm>
          <a:prstGeom prst="rect">
            <a:avLst/>
          </a:prstGeom>
          <a:ln w="13546">
            <a:solidFill>
              <a:srgbClr val="000000"/>
            </a:solidFill>
          </a:ln>
        </p:spPr>
        <p:txBody>
          <a:bodyPr vert="horz" wrap="square" lIns="0" tIns="2801" rIns="0" bIns="0" rtlCol="0">
            <a:spAutoFit/>
          </a:bodyPr>
          <a:lstStyle/>
          <a:p>
            <a:pPr marL="33059">
              <a:spcBef>
                <a:spcPts val="22"/>
              </a:spcBef>
            </a:pPr>
            <a:r>
              <a:rPr sz="1588" dirty="0" err="1">
                <a:solidFill>
                  <a:srgbClr val="4D4D4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endParaRPr sz="1588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18D64600-83D8-1E4C-9502-9E8843D6640A}"/>
              </a:ext>
            </a:extLst>
          </p:cNvPr>
          <p:cNvSpPr/>
          <p:nvPr/>
        </p:nvSpPr>
        <p:spPr>
          <a:xfrm>
            <a:off x="3802528" y="2286000"/>
            <a:ext cx="1042147" cy="38847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35DB0295-D4C7-D04B-A24D-E3BC23D8FA10}"/>
              </a:ext>
            </a:extLst>
          </p:cNvPr>
          <p:cNvSpPr/>
          <p:nvPr/>
        </p:nvSpPr>
        <p:spPr>
          <a:xfrm>
            <a:off x="3712881" y="2248648"/>
            <a:ext cx="1090706" cy="53788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0875781F-FB1B-C940-ACBA-835B59DAB179}"/>
              </a:ext>
            </a:extLst>
          </p:cNvPr>
          <p:cNvSpPr/>
          <p:nvPr/>
        </p:nvSpPr>
        <p:spPr>
          <a:xfrm>
            <a:off x="3885640" y="2302809"/>
            <a:ext cx="949699" cy="294154"/>
          </a:xfrm>
          <a:custGeom>
            <a:avLst/>
            <a:gdLst/>
            <a:ahLst/>
            <a:cxnLst/>
            <a:rect l="l" t="t" r="r" b="b"/>
            <a:pathLst>
              <a:path w="1076325" h="333375">
                <a:moveTo>
                  <a:pt x="0" y="333375"/>
                </a:moveTo>
                <a:lnTo>
                  <a:pt x="1076325" y="333375"/>
                </a:lnTo>
                <a:lnTo>
                  <a:pt x="10763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E08C4281-40FE-024A-A2BD-0D5147B44038}"/>
              </a:ext>
            </a:extLst>
          </p:cNvPr>
          <p:cNvSpPr/>
          <p:nvPr/>
        </p:nvSpPr>
        <p:spPr>
          <a:xfrm>
            <a:off x="3787589" y="2256118"/>
            <a:ext cx="1053726" cy="463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41">
            <a:extLst>
              <a:ext uri="{FF2B5EF4-FFF2-40B4-BE49-F238E27FC236}">
                <a16:creationId xmlns:a16="http://schemas.microsoft.com/office/drawing/2014/main" id="{5E1FA916-A01A-6248-A326-E01DDEE84D6B}"/>
              </a:ext>
            </a:extLst>
          </p:cNvPr>
          <p:cNvSpPr txBox="1"/>
          <p:nvPr/>
        </p:nvSpPr>
        <p:spPr>
          <a:xfrm>
            <a:off x="3908050" y="2294336"/>
            <a:ext cx="75639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srgbClr val="4D4D4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/local</a:t>
            </a:r>
            <a:endParaRPr sz="1588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" name="object 42">
            <a:extLst>
              <a:ext uri="{FF2B5EF4-FFF2-40B4-BE49-F238E27FC236}">
                <a16:creationId xmlns:a16="http://schemas.microsoft.com/office/drawing/2014/main" id="{F27012A2-8434-F84A-9C1A-F2D6AB405F9C}"/>
              </a:ext>
            </a:extLst>
          </p:cNvPr>
          <p:cNvSpPr/>
          <p:nvPr/>
        </p:nvSpPr>
        <p:spPr>
          <a:xfrm>
            <a:off x="3802528" y="2898588"/>
            <a:ext cx="825499" cy="3884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1" name="object 43">
            <a:extLst>
              <a:ext uri="{FF2B5EF4-FFF2-40B4-BE49-F238E27FC236}">
                <a16:creationId xmlns:a16="http://schemas.microsoft.com/office/drawing/2014/main" id="{83F3AB95-7AB3-B94C-A650-50F4B39E22EE}"/>
              </a:ext>
            </a:extLst>
          </p:cNvPr>
          <p:cNvSpPr/>
          <p:nvPr/>
        </p:nvSpPr>
        <p:spPr>
          <a:xfrm>
            <a:off x="3712882" y="2864970"/>
            <a:ext cx="844176" cy="53414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44">
            <a:extLst>
              <a:ext uri="{FF2B5EF4-FFF2-40B4-BE49-F238E27FC236}">
                <a16:creationId xmlns:a16="http://schemas.microsoft.com/office/drawing/2014/main" id="{CECCEE9C-2C6F-D24C-B136-1F9024D33BD3}"/>
              </a:ext>
            </a:extLst>
          </p:cNvPr>
          <p:cNvSpPr/>
          <p:nvPr/>
        </p:nvSpPr>
        <p:spPr>
          <a:xfrm>
            <a:off x="3885640" y="2916332"/>
            <a:ext cx="731184" cy="294154"/>
          </a:xfrm>
          <a:custGeom>
            <a:avLst/>
            <a:gdLst/>
            <a:ahLst/>
            <a:cxnLst/>
            <a:rect l="l" t="t" r="r" b="b"/>
            <a:pathLst>
              <a:path w="828675" h="333375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3" name="object 45">
            <a:extLst>
              <a:ext uri="{FF2B5EF4-FFF2-40B4-BE49-F238E27FC236}">
                <a16:creationId xmlns:a16="http://schemas.microsoft.com/office/drawing/2014/main" id="{D011725E-4A0D-604A-BDB5-58C171CD4663}"/>
              </a:ext>
            </a:extLst>
          </p:cNvPr>
          <p:cNvSpPr/>
          <p:nvPr/>
        </p:nvSpPr>
        <p:spPr>
          <a:xfrm>
            <a:off x="3787588" y="2872441"/>
            <a:ext cx="769470" cy="4594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4" name="object 46">
            <a:extLst>
              <a:ext uri="{FF2B5EF4-FFF2-40B4-BE49-F238E27FC236}">
                <a16:creationId xmlns:a16="http://schemas.microsoft.com/office/drawing/2014/main" id="{7BEFA9C5-E7C8-F140-B606-2F7A0B9BEE12}"/>
              </a:ext>
            </a:extLst>
          </p:cNvPr>
          <p:cNvSpPr txBox="1"/>
          <p:nvPr/>
        </p:nvSpPr>
        <p:spPr>
          <a:xfrm>
            <a:off x="3885640" y="2916331"/>
            <a:ext cx="731184" cy="247191"/>
          </a:xfrm>
          <a:prstGeom prst="rect">
            <a:avLst/>
          </a:prstGeom>
          <a:ln w="13546">
            <a:solidFill>
              <a:srgbClr val="000000"/>
            </a:solidFill>
          </a:ln>
        </p:spPr>
        <p:txBody>
          <a:bodyPr vert="horz" wrap="square" lIns="0" tIns="2801" rIns="0" bIns="0" rtlCol="0">
            <a:spAutoFit/>
          </a:bodyPr>
          <a:lstStyle/>
          <a:p>
            <a:pPr marL="33059">
              <a:spcBef>
                <a:spcPts val="22"/>
              </a:spcBef>
            </a:pPr>
            <a:r>
              <a:rPr sz="1588" dirty="0">
                <a:solidFill>
                  <a:srgbClr val="4D4D4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/bin</a:t>
            </a:r>
            <a:endParaRPr sz="1588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object 47">
            <a:extLst>
              <a:ext uri="{FF2B5EF4-FFF2-40B4-BE49-F238E27FC236}">
                <a16:creationId xmlns:a16="http://schemas.microsoft.com/office/drawing/2014/main" id="{A29FBD49-361B-2145-84FF-B44502462F0D}"/>
              </a:ext>
            </a:extLst>
          </p:cNvPr>
          <p:cNvSpPr/>
          <p:nvPr/>
        </p:nvSpPr>
        <p:spPr>
          <a:xfrm>
            <a:off x="5498352" y="2286000"/>
            <a:ext cx="1617381" cy="38847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6" name="object 48">
            <a:extLst>
              <a:ext uri="{FF2B5EF4-FFF2-40B4-BE49-F238E27FC236}">
                <a16:creationId xmlns:a16="http://schemas.microsoft.com/office/drawing/2014/main" id="{798AC31C-20EC-7740-976E-EDB65E2D4256}"/>
              </a:ext>
            </a:extLst>
          </p:cNvPr>
          <p:cNvSpPr/>
          <p:nvPr/>
        </p:nvSpPr>
        <p:spPr>
          <a:xfrm>
            <a:off x="5412442" y="2248648"/>
            <a:ext cx="1699559" cy="53788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7" name="object 49">
            <a:extLst>
              <a:ext uri="{FF2B5EF4-FFF2-40B4-BE49-F238E27FC236}">
                <a16:creationId xmlns:a16="http://schemas.microsoft.com/office/drawing/2014/main" id="{92AB79E5-ACFF-564B-BE57-0CF4E7BEFBD5}"/>
              </a:ext>
            </a:extLst>
          </p:cNvPr>
          <p:cNvSpPr/>
          <p:nvPr/>
        </p:nvSpPr>
        <p:spPr>
          <a:xfrm>
            <a:off x="5583331" y="2302809"/>
            <a:ext cx="1521199" cy="294154"/>
          </a:xfrm>
          <a:custGeom>
            <a:avLst/>
            <a:gdLst/>
            <a:ahLst/>
            <a:cxnLst/>
            <a:rect l="l" t="t" r="r" b="b"/>
            <a:pathLst>
              <a:path w="1724025" h="333375">
                <a:moveTo>
                  <a:pt x="0" y="333375"/>
                </a:moveTo>
                <a:lnTo>
                  <a:pt x="1724025" y="333375"/>
                </a:lnTo>
                <a:lnTo>
                  <a:pt x="17240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50">
            <a:extLst>
              <a:ext uri="{FF2B5EF4-FFF2-40B4-BE49-F238E27FC236}">
                <a16:creationId xmlns:a16="http://schemas.microsoft.com/office/drawing/2014/main" id="{1A04E551-A99E-104E-B401-1C8AAF783924}"/>
              </a:ext>
            </a:extLst>
          </p:cNvPr>
          <p:cNvSpPr/>
          <p:nvPr/>
        </p:nvSpPr>
        <p:spPr>
          <a:xfrm>
            <a:off x="5487146" y="2256118"/>
            <a:ext cx="1624853" cy="4631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9" name="object 51">
            <a:extLst>
              <a:ext uri="{FF2B5EF4-FFF2-40B4-BE49-F238E27FC236}">
                <a16:creationId xmlns:a16="http://schemas.microsoft.com/office/drawing/2014/main" id="{C77E6D83-0196-9B45-816E-91114DFA515E}"/>
              </a:ext>
            </a:extLst>
          </p:cNvPr>
          <p:cNvSpPr txBox="1"/>
          <p:nvPr/>
        </p:nvSpPr>
        <p:spPr>
          <a:xfrm>
            <a:off x="5583331" y="2302809"/>
            <a:ext cx="1521199" cy="247191"/>
          </a:xfrm>
          <a:prstGeom prst="rect">
            <a:avLst/>
          </a:prstGeom>
          <a:ln w="13546">
            <a:solidFill>
              <a:srgbClr val="000000"/>
            </a:solidFill>
          </a:ln>
        </p:spPr>
        <p:txBody>
          <a:bodyPr vert="horz" wrap="square" lIns="0" tIns="2801" rIns="0" bIns="0" rtlCol="0">
            <a:spAutoFit/>
          </a:bodyPr>
          <a:lstStyle/>
          <a:p>
            <a:pPr marL="33059">
              <a:spcBef>
                <a:spcPts val="22"/>
              </a:spcBef>
            </a:pPr>
            <a:r>
              <a:rPr sz="1588" dirty="0">
                <a:solidFill>
                  <a:srgbClr val="4D4D4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/&lt;username&gt;</a:t>
            </a:r>
            <a:endParaRPr sz="1588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object 52">
            <a:extLst>
              <a:ext uri="{FF2B5EF4-FFF2-40B4-BE49-F238E27FC236}">
                <a16:creationId xmlns:a16="http://schemas.microsoft.com/office/drawing/2014/main" id="{278BD489-21BE-C546-A6DA-C0C79B5083BD}"/>
              </a:ext>
            </a:extLst>
          </p:cNvPr>
          <p:cNvSpPr/>
          <p:nvPr/>
        </p:nvSpPr>
        <p:spPr>
          <a:xfrm>
            <a:off x="5498353" y="2898588"/>
            <a:ext cx="1531471" cy="38847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53">
            <a:extLst>
              <a:ext uri="{FF2B5EF4-FFF2-40B4-BE49-F238E27FC236}">
                <a16:creationId xmlns:a16="http://schemas.microsoft.com/office/drawing/2014/main" id="{76B45308-E4F6-2B44-89C3-175B6F2463AF}"/>
              </a:ext>
            </a:extLst>
          </p:cNvPr>
          <p:cNvSpPr/>
          <p:nvPr/>
        </p:nvSpPr>
        <p:spPr>
          <a:xfrm>
            <a:off x="5412442" y="2864970"/>
            <a:ext cx="1576294" cy="53414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2" name="object 54">
            <a:extLst>
              <a:ext uri="{FF2B5EF4-FFF2-40B4-BE49-F238E27FC236}">
                <a16:creationId xmlns:a16="http://schemas.microsoft.com/office/drawing/2014/main" id="{CBB88187-3152-B04E-8CE1-3E0853AC4AA4}"/>
              </a:ext>
            </a:extLst>
          </p:cNvPr>
          <p:cNvSpPr/>
          <p:nvPr/>
        </p:nvSpPr>
        <p:spPr>
          <a:xfrm>
            <a:off x="5583332" y="2916332"/>
            <a:ext cx="1437154" cy="294154"/>
          </a:xfrm>
          <a:custGeom>
            <a:avLst/>
            <a:gdLst/>
            <a:ahLst/>
            <a:cxnLst/>
            <a:rect l="l" t="t" r="r" b="b"/>
            <a:pathLst>
              <a:path w="1628775" h="333375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3" name="object 55">
            <a:extLst>
              <a:ext uri="{FF2B5EF4-FFF2-40B4-BE49-F238E27FC236}">
                <a16:creationId xmlns:a16="http://schemas.microsoft.com/office/drawing/2014/main" id="{BE01910D-4D24-F741-9B98-3DDCE49D52EB}"/>
              </a:ext>
            </a:extLst>
          </p:cNvPr>
          <p:cNvSpPr/>
          <p:nvPr/>
        </p:nvSpPr>
        <p:spPr>
          <a:xfrm>
            <a:off x="5487147" y="2872441"/>
            <a:ext cx="1539314" cy="45944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4" name="object 56">
            <a:extLst>
              <a:ext uri="{FF2B5EF4-FFF2-40B4-BE49-F238E27FC236}">
                <a16:creationId xmlns:a16="http://schemas.microsoft.com/office/drawing/2014/main" id="{6691D649-E238-1C47-8562-E8D4FC3964AA}"/>
              </a:ext>
            </a:extLst>
          </p:cNvPr>
          <p:cNvSpPr txBox="1"/>
          <p:nvPr/>
        </p:nvSpPr>
        <p:spPr>
          <a:xfrm>
            <a:off x="5605741" y="2907858"/>
            <a:ext cx="124609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srgbClr val="4D4D4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/documents</a:t>
            </a:r>
            <a:endParaRPr sz="1588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object 57">
            <a:extLst>
              <a:ext uri="{FF2B5EF4-FFF2-40B4-BE49-F238E27FC236}">
                <a16:creationId xmlns:a16="http://schemas.microsoft.com/office/drawing/2014/main" id="{953A6102-168D-5345-97EF-6B37BCE1A225}"/>
              </a:ext>
            </a:extLst>
          </p:cNvPr>
          <p:cNvSpPr/>
          <p:nvPr/>
        </p:nvSpPr>
        <p:spPr>
          <a:xfrm>
            <a:off x="5498353" y="3511176"/>
            <a:ext cx="825499" cy="38847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6" name="object 58">
            <a:extLst>
              <a:ext uri="{FF2B5EF4-FFF2-40B4-BE49-F238E27FC236}">
                <a16:creationId xmlns:a16="http://schemas.microsoft.com/office/drawing/2014/main" id="{877927F1-4E53-454C-AA61-6B2650CBBE90}"/>
              </a:ext>
            </a:extLst>
          </p:cNvPr>
          <p:cNvSpPr/>
          <p:nvPr/>
        </p:nvSpPr>
        <p:spPr>
          <a:xfrm>
            <a:off x="5412442" y="3477559"/>
            <a:ext cx="844176" cy="53788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7" name="object 59">
            <a:extLst>
              <a:ext uri="{FF2B5EF4-FFF2-40B4-BE49-F238E27FC236}">
                <a16:creationId xmlns:a16="http://schemas.microsoft.com/office/drawing/2014/main" id="{3E13278D-3BA8-3D46-B8CC-7814CD59DB1F}"/>
              </a:ext>
            </a:extLst>
          </p:cNvPr>
          <p:cNvSpPr/>
          <p:nvPr/>
        </p:nvSpPr>
        <p:spPr>
          <a:xfrm>
            <a:off x="5583331" y="3529854"/>
            <a:ext cx="731184" cy="294154"/>
          </a:xfrm>
          <a:custGeom>
            <a:avLst/>
            <a:gdLst/>
            <a:ahLst/>
            <a:cxnLst/>
            <a:rect l="l" t="t" r="r" b="b"/>
            <a:pathLst>
              <a:path w="828675" h="333375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8" name="object 60">
            <a:extLst>
              <a:ext uri="{FF2B5EF4-FFF2-40B4-BE49-F238E27FC236}">
                <a16:creationId xmlns:a16="http://schemas.microsoft.com/office/drawing/2014/main" id="{5422CFD3-79DE-A64B-A729-1CE30D3EF0B8}"/>
              </a:ext>
            </a:extLst>
          </p:cNvPr>
          <p:cNvSpPr/>
          <p:nvPr/>
        </p:nvSpPr>
        <p:spPr>
          <a:xfrm>
            <a:off x="5487146" y="3485029"/>
            <a:ext cx="769470" cy="46317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9" name="object 61">
            <a:extLst>
              <a:ext uri="{FF2B5EF4-FFF2-40B4-BE49-F238E27FC236}">
                <a16:creationId xmlns:a16="http://schemas.microsoft.com/office/drawing/2014/main" id="{4BA252F2-C198-F345-95AF-4C68789DD18F}"/>
              </a:ext>
            </a:extLst>
          </p:cNvPr>
          <p:cNvSpPr txBox="1"/>
          <p:nvPr/>
        </p:nvSpPr>
        <p:spPr>
          <a:xfrm>
            <a:off x="5583331" y="3529853"/>
            <a:ext cx="731184" cy="247191"/>
          </a:xfrm>
          <a:prstGeom prst="rect">
            <a:avLst/>
          </a:prstGeom>
          <a:ln w="13546">
            <a:solidFill>
              <a:srgbClr val="000000"/>
            </a:solidFill>
          </a:ln>
        </p:spPr>
        <p:txBody>
          <a:bodyPr vert="horz" wrap="square" lIns="0" tIns="2801" rIns="0" bIns="0" rtlCol="0">
            <a:spAutoFit/>
          </a:bodyPr>
          <a:lstStyle/>
          <a:p>
            <a:pPr marL="33059">
              <a:spcBef>
                <a:spcPts val="22"/>
              </a:spcBef>
            </a:pPr>
            <a:r>
              <a:rPr sz="1588" dirty="0">
                <a:solidFill>
                  <a:srgbClr val="4D4D4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588" dirty="0" err="1">
                <a:solidFill>
                  <a:srgbClr val="4D4D4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hpc</a:t>
            </a:r>
            <a:endParaRPr sz="1588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0" name="object 62">
            <a:extLst>
              <a:ext uri="{FF2B5EF4-FFF2-40B4-BE49-F238E27FC236}">
                <a16:creationId xmlns:a16="http://schemas.microsoft.com/office/drawing/2014/main" id="{DC155928-86CA-AE43-9636-5BFF1228912E}"/>
              </a:ext>
            </a:extLst>
          </p:cNvPr>
          <p:cNvSpPr/>
          <p:nvPr/>
        </p:nvSpPr>
        <p:spPr>
          <a:xfrm>
            <a:off x="5498353" y="4127500"/>
            <a:ext cx="1531471" cy="38847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1" name="object 63">
            <a:extLst>
              <a:ext uri="{FF2B5EF4-FFF2-40B4-BE49-F238E27FC236}">
                <a16:creationId xmlns:a16="http://schemas.microsoft.com/office/drawing/2014/main" id="{C6201EFE-7452-684A-A2D8-3FC145373E6C}"/>
              </a:ext>
            </a:extLst>
          </p:cNvPr>
          <p:cNvSpPr/>
          <p:nvPr/>
        </p:nvSpPr>
        <p:spPr>
          <a:xfrm>
            <a:off x="5412442" y="4090147"/>
            <a:ext cx="1576294" cy="53788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2" name="object 64">
            <a:extLst>
              <a:ext uri="{FF2B5EF4-FFF2-40B4-BE49-F238E27FC236}">
                <a16:creationId xmlns:a16="http://schemas.microsoft.com/office/drawing/2014/main" id="{851D6D14-AB7A-5940-85E2-485669148BB4}"/>
              </a:ext>
            </a:extLst>
          </p:cNvPr>
          <p:cNvSpPr/>
          <p:nvPr/>
        </p:nvSpPr>
        <p:spPr>
          <a:xfrm>
            <a:off x="5583332" y="4143376"/>
            <a:ext cx="1437154" cy="294154"/>
          </a:xfrm>
          <a:custGeom>
            <a:avLst/>
            <a:gdLst/>
            <a:ahLst/>
            <a:cxnLst/>
            <a:rect l="l" t="t" r="r" b="b"/>
            <a:pathLst>
              <a:path w="1628775" h="333375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3" name="object 65">
            <a:extLst>
              <a:ext uri="{FF2B5EF4-FFF2-40B4-BE49-F238E27FC236}">
                <a16:creationId xmlns:a16="http://schemas.microsoft.com/office/drawing/2014/main" id="{42ACFA49-6A30-C942-9F23-5BDA0CC51FDB}"/>
              </a:ext>
            </a:extLst>
          </p:cNvPr>
          <p:cNvSpPr/>
          <p:nvPr/>
        </p:nvSpPr>
        <p:spPr>
          <a:xfrm>
            <a:off x="5487147" y="4097618"/>
            <a:ext cx="1539314" cy="46317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4" name="object 66">
            <a:extLst>
              <a:ext uri="{FF2B5EF4-FFF2-40B4-BE49-F238E27FC236}">
                <a16:creationId xmlns:a16="http://schemas.microsoft.com/office/drawing/2014/main" id="{D9EAE140-F9D7-0749-9E05-419818637F53}"/>
              </a:ext>
            </a:extLst>
          </p:cNvPr>
          <p:cNvSpPr txBox="1"/>
          <p:nvPr/>
        </p:nvSpPr>
        <p:spPr>
          <a:xfrm>
            <a:off x="5605741" y="4134901"/>
            <a:ext cx="124609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srgbClr val="4D4D4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588" dirty="0" err="1">
                <a:solidFill>
                  <a:srgbClr val="4D4D4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notes.txt</a:t>
            </a:r>
            <a:endParaRPr sz="1588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5" name="object 67">
            <a:extLst>
              <a:ext uri="{FF2B5EF4-FFF2-40B4-BE49-F238E27FC236}">
                <a16:creationId xmlns:a16="http://schemas.microsoft.com/office/drawing/2014/main" id="{2CDB841A-790A-5442-9200-FDCDAA63D8DA}"/>
              </a:ext>
            </a:extLst>
          </p:cNvPr>
          <p:cNvSpPr txBox="1"/>
          <p:nvPr/>
        </p:nvSpPr>
        <p:spPr>
          <a:xfrm>
            <a:off x="3033991" y="5067791"/>
            <a:ext cx="491546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solidFill>
                  <a:srgbClr val="2F2B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/home/&lt;username&gt;/documents/</a:t>
            </a:r>
            <a:r>
              <a:rPr sz="1588" dirty="0" err="1">
                <a:solidFill>
                  <a:srgbClr val="2F2B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hpc</a:t>
            </a:r>
            <a:r>
              <a:rPr sz="1588" dirty="0">
                <a:solidFill>
                  <a:srgbClr val="2F2B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588" dirty="0" err="1">
                <a:solidFill>
                  <a:srgbClr val="2F2B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notes.txt</a:t>
            </a:r>
            <a:endParaRPr sz="1588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6" name="object 68">
            <a:extLst>
              <a:ext uri="{FF2B5EF4-FFF2-40B4-BE49-F238E27FC236}">
                <a16:creationId xmlns:a16="http://schemas.microsoft.com/office/drawing/2014/main" id="{210C9C28-A91A-7041-98AD-805B8B2825A0}"/>
              </a:ext>
            </a:extLst>
          </p:cNvPr>
          <p:cNvSpPr/>
          <p:nvPr/>
        </p:nvSpPr>
        <p:spPr>
          <a:xfrm>
            <a:off x="4260542" y="3388029"/>
            <a:ext cx="107576" cy="425263"/>
          </a:xfrm>
          <a:custGeom>
            <a:avLst/>
            <a:gdLst/>
            <a:ahLst/>
            <a:cxnLst/>
            <a:rect l="l" t="t" r="r" b="b"/>
            <a:pathLst>
              <a:path w="121919" h="481964">
                <a:moveTo>
                  <a:pt x="80476" y="95388"/>
                </a:moveTo>
                <a:lnTo>
                  <a:pt x="39818" y="95388"/>
                </a:lnTo>
                <a:lnTo>
                  <a:pt x="51290" y="481615"/>
                </a:lnTo>
                <a:lnTo>
                  <a:pt x="91912" y="480407"/>
                </a:lnTo>
                <a:lnTo>
                  <a:pt x="80476" y="95388"/>
                </a:lnTo>
                <a:close/>
              </a:path>
              <a:path w="121919" h="481964">
                <a:moveTo>
                  <a:pt x="57313" y="0"/>
                </a:moveTo>
                <a:lnTo>
                  <a:pt x="0" y="123676"/>
                </a:lnTo>
                <a:lnTo>
                  <a:pt x="39818" y="95388"/>
                </a:lnTo>
                <a:lnTo>
                  <a:pt x="80476" y="95388"/>
                </a:lnTo>
                <a:lnTo>
                  <a:pt x="80440" y="94180"/>
                </a:lnTo>
                <a:lnTo>
                  <a:pt x="107953" y="94180"/>
                </a:lnTo>
                <a:lnTo>
                  <a:pt x="100998" y="81244"/>
                </a:lnTo>
                <a:lnTo>
                  <a:pt x="59726" y="81244"/>
                </a:lnTo>
                <a:lnTo>
                  <a:pt x="100997" y="81243"/>
                </a:lnTo>
                <a:lnTo>
                  <a:pt x="57313" y="0"/>
                </a:lnTo>
                <a:close/>
              </a:path>
              <a:path w="121919" h="481964">
                <a:moveTo>
                  <a:pt x="107953" y="94180"/>
                </a:moveTo>
                <a:lnTo>
                  <a:pt x="80440" y="94180"/>
                </a:lnTo>
                <a:lnTo>
                  <a:pt x="121866" y="120055"/>
                </a:lnTo>
                <a:lnTo>
                  <a:pt x="107953" y="94180"/>
                </a:lnTo>
                <a:close/>
              </a:path>
              <a:path w="121919" h="481964">
                <a:moveTo>
                  <a:pt x="100997" y="81243"/>
                </a:moveTo>
                <a:lnTo>
                  <a:pt x="59726" y="81243"/>
                </a:lnTo>
                <a:lnTo>
                  <a:pt x="100998" y="81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7" name="object 69">
            <a:extLst>
              <a:ext uri="{FF2B5EF4-FFF2-40B4-BE49-F238E27FC236}">
                <a16:creationId xmlns:a16="http://schemas.microsoft.com/office/drawing/2014/main" id="{BC6EE913-E837-ED4A-8C92-858C8463BB46}"/>
              </a:ext>
            </a:extLst>
          </p:cNvPr>
          <p:cNvSpPr/>
          <p:nvPr/>
        </p:nvSpPr>
        <p:spPr>
          <a:xfrm>
            <a:off x="5893881" y="4563596"/>
            <a:ext cx="107576" cy="425263"/>
          </a:xfrm>
          <a:custGeom>
            <a:avLst/>
            <a:gdLst/>
            <a:ahLst/>
            <a:cxnLst/>
            <a:rect l="l" t="t" r="r" b="b"/>
            <a:pathLst>
              <a:path w="121920" h="481964">
                <a:moveTo>
                  <a:pt x="80543" y="95345"/>
                </a:moveTo>
                <a:lnTo>
                  <a:pt x="39888" y="95345"/>
                </a:lnTo>
                <a:lnTo>
                  <a:pt x="50403" y="481564"/>
                </a:lnTo>
                <a:lnTo>
                  <a:pt x="91029" y="480458"/>
                </a:lnTo>
                <a:lnTo>
                  <a:pt x="80543" y="95345"/>
                </a:lnTo>
                <a:close/>
              </a:path>
              <a:path w="121920" h="481964">
                <a:moveTo>
                  <a:pt x="57618" y="0"/>
                </a:moveTo>
                <a:lnTo>
                  <a:pt x="0" y="123534"/>
                </a:lnTo>
                <a:lnTo>
                  <a:pt x="39888" y="95345"/>
                </a:lnTo>
                <a:lnTo>
                  <a:pt x="80543" y="95345"/>
                </a:lnTo>
                <a:lnTo>
                  <a:pt x="80512" y="94237"/>
                </a:lnTo>
                <a:lnTo>
                  <a:pt x="107990" y="94237"/>
                </a:lnTo>
                <a:lnTo>
                  <a:pt x="57618" y="0"/>
                </a:lnTo>
                <a:close/>
              </a:path>
              <a:path w="121920" h="481964">
                <a:moveTo>
                  <a:pt x="107990" y="94237"/>
                </a:moveTo>
                <a:lnTo>
                  <a:pt x="80512" y="94237"/>
                </a:lnTo>
                <a:lnTo>
                  <a:pt x="121875" y="120215"/>
                </a:lnTo>
                <a:lnTo>
                  <a:pt x="107990" y="94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8" name="object 70">
            <a:extLst>
              <a:ext uri="{FF2B5EF4-FFF2-40B4-BE49-F238E27FC236}">
                <a16:creationId xmlns:a16="http://schemas.microsoft.com/office/drawing/2014/main" id="{03EBE5A7-D1DE-254B-83DA-1333A3D7E3DD}"/>
              </a:ext>
            </a:extLst>
          </p:cNvPr>
          <p:cNvSpPr/>
          <p:nvPr/>
        </p:nvSpPr>
        <p:spPr>
          <a:xfrm>
            <a:off x="2860282" y="1371690"/>
            <a:ext cx="4701428" cy="107576"/>
          </a:xfrm>
          <a:custGeom>
            <a:avLst/>
            <a:gdLst/>
            <a:ahLst/>
            <a:cxnLst/>
            <a:rect l="l" t="t" r="r" b="b"/>
            <a:pathLst>
              <a:path w="5328284" h="121919">
                <a:moveTo>
                  <a:pt x="45" y="34822"/>
                </a:moveTo>
                <a:lnTo>
                  <a:pt x="0" y="75462"/>
                </a:lnTo>
                <a:lnTo>
                  <a:pt x="5206126" y="81278"/>
                </a:lnTo>
                <a:lnTo>
                  <a:pt x="5206080" y="121918"/>
                </a:lnTo>
                <a:lnTo>
                  <a:pt x="5328069" y="61095"/>
                </a:lnTo>
                <a:lnTo>
                  <a:pt x="5287271" y="40639"/>
                </a:lnTo>
                <a:lnTo>
                  <a:pt x="5206171" y="40639"/>
                </a:lnTo>
                <a:lnTo>
                  <a:pt x="45" y="34822"/>
                </a:lnTo>
                <a:close/>
              </a:path>
              <a:path w="5328284" h="121919">
                <a:moveTo>
                  <a:pt x="5206217" y="0"/>
                </a:moveTo>
                <a:lnTo>
                  <a:pt x="5206171" y="40639"/>
                </a:lnTo>
                <a:lnTo>
                  <a:pt x="5287271" y="40639"/>
                </a:lnTo>
                <a:lnTo>
                  <a:pt x="5206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9" name="object 71">
            <a:extLst>
              <a:ext uri="{FF2B5EF4-FFF2-40B4-BE49-F238E27FC236}">
                <a16:creationId xmlns:a16="http://schemas.microsoft.com/office/drawing/2014/main" id="{D39AD9E6-A8D8-8044-9816-DBFFC3AB00F9}"/>
              </a:ext>
            </a:extLst>
          </p:cNvPr>
          <p:cNvSpPr txBox="1"/>
          <p:nvPr/>
        </p:nvSpPr>
        <p:spPr>
          <a:xfrm>
            <a:off x="3017182" y="3859102"/>
            <a:ext cx="2060953" cy="826863"/>
          </a:xfrm>
          <a:prstGeom prst="rect">
            <a:avLst/>
          </a:prstGeom>
        </p:spPr>
        <p:txBody>
          <a:bodyPr vert="horz" wrap="square" lIns="0" tIns="93569" rIns="0" bIns="0" rtlCol="0">
            <a:spAutoFit/>
          </a:bodyPr>
          <a:lstStyle/>
          <a:p>
            <a:pPr marL="11206">
              <a:spcBef>
                <a:spcPts val="737"/>
              </a:spcBef>
            </a:pPr>
            <a:r>
              <a:rPr sz="1588" dirty="0">
                <a:solidFill>
                  <a:srgbClr val="2F2B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588" dirty="0" err="1">
                <a:solidFill>
                  <a:srgbClr val="2F2B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sz="1588" dirty="0">
                <a:solidFill>
                  <a:srgbClr val="2F2B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/local/bin</a:t>
            </a:r>
            <a:endParaRPr sz="1588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0899">
              <a:spcBef>
                <a:spcPts val="975"/>
              </a:spcBef>
            </a:pPr>
            <a:r>
              <a:rPr sz="2338" dirty="0">
                <a:solidFill>
                  <a:srgbClr val="0B62A4"/>
                </a:solidFill>
                <a:latin typeface="Helvetica" pitchFamily="2" charset="0"/>
                <a:cs typeface="Trebuchet MS"/>
              </a:rPr>
              <a:t>Absolute path</a:t>
            </a:r>
            <a:endParaRPr sz="2338" dirty="0">
              <a:latin typeface="Helvetica" pitchFamily="2" charset="0"/>
              <a:cs typeface="Trebuchet MS"/>
            </a:endParaRPr>
          </a:p>
        </p:txBody>
      </p:sp>
      <p:sp>
        <p:nvSpPr>
          <p:cNvPr id="70" name="object 72">
            <a:extLst>
              <a:ext uri="{FF2B5EF4-FFF2-40B4-BE49-F238E27FC236}">
                <a16:creationId xmlns:a16="http://schemas.microsoft.com/office/drawing/2014/main" id="{5799E6ED-2F25-124E-AD35-45B9C8442632}"/>
              </a:ext>
            </a:extLst>
          </p:cNvPr>
          <p:cNvSpPr txBox="1"/>
          <p:nvPr/>
        </p:nvSpPr>
        <p:spPr>
          <a:xfrm>
            <a:off x="7376272" y="1982316"/>
            <a:ext cx="2196353" cy="86080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439854">
              <a:spcBef>
                <a:spcPts val="101"/>
              </a:spcBef>
            </a:pPr>
            <a:r>
              <a:rPr sz="2338" dirty="0">
                <a:solidFill>
                  <a:srgbClr val="0B62A4"/>
                </a:solidFill>
                <a:latin typeface="Helvetica" pitchFamily="2" charset="0"/>
                <a:cs typeface="Trebuchet MS"/>
              </a:rPr>
              <a:t>Relative path</a:t>
            </a:r>
            <a:endParaRPr sz="2338" dirty="0">
              <a:latin typeface="Helvetica" pitchFamily="2" charset="0"/>
              <a:cs typeface="Trebuchet MS"/>
            </a:endParaRPr>
          </a:p>
          <a:p>
            <a:pPr marL="11206">
              <a:spcBef>
                <a:spcPts val="1924"/>
              </a:spcBef>
            </a:pPr>
            <a:r>
              <a:rPr sz="1588" dirty="0">
                <a:solidFill>
                  <a:srgbClr val="2F2B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../../</a:t>
            </a:r>
            <a:r>
              <a:rPr sz="1588" dirty="0" err="1">
                <a:solidFill>
                  <a:srgbClr val="2F2B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sz="1588" dirty="0">
                <a:solidFill>
                  <a:srgbClr val="2F2B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/local</a:t>
            </a:r>
            <a:endParaRPr sz="1588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1" name="object 73">
            <a:extLst>
              <a:ext uri="{FF2B5EF4-FFF2-40B4-BE49-F238E27FC236}">
                <a16:creationId xmlns:a16="http://schemas.microsoft.com/office/drawing/2014/main" id="{B8C3EEF4-BD72-384E-88E6-9BA96D7FCED2}"/>
              </a:ext>
            </a:extLst>
          </p:cNvPr>
          <p:cNvSpPr txBox="1">
            <a:spLocks/>
          </p:cNvSpPr>
          <p:nvPr/>
        </p:nvSpPr>
        <p:spPr>
          <a:xfrm>
            <a:off x="7496594" y="763303"/>
            <a:ext cx="1955707" cy="372790"/>
          </a:xfrm>
          <a:prstGeom prst="rect">
            <a:avLst/>
          </a:prstGeom>
        </p:spPr>
        <p:txBody>
          <a:bodyPr vert="horz" wrap="square" lIns="0" tIns="1288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j-ea"/>
                <a:cs typeface="+mj-cs"/>
              </a:defRPr>
            </a:lvl1pPr>
          </a:lstStyle>
          <a:p>
            <a:pPr marL="11206">
              <a:lnSpc>
                <a:spcPct val="100000"/>
              </a:lnSpc>
              <a:spcBef>
                <a:spcPts val="101"/>
              </a:spcBef>
            </a:pPr>
            <a:r>
              <a:rPr lang="en-US" sz="2338" dirty="0">
                <a:solidFill>
                  <a:srgbClr val="0B62A4"/>
                </a:solidFill>
                <a:latin typeface="Helvetica" pitchFamily="2" charset="0"/>
                <a:cs typeface="Trebuchet MS"/>
              </a:rPr>
              <a:t>Multiple Users</a:t>
            </a:r>
            <a:endParaRPr lang="en-US" sz="2338" dirty="0">
              <a:latin typeface="Helvetica" pitchFamily="2" charset="0"/>
              <a:cs typeface="Trebuchet M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78E745-4218-6947-94FD-B67F0CEAA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101E-CD76-F649-8A97-2E2B8ED255D2}" type="datetime1">
              <a:rPr lang="en-US" smtClean="0"/>
              <a:t>7/18/19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DE874-A4FC-7B4D-9E8C-28356E51C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73" name="Slide Number Placeholder 72">
            <a:extLst>
              <a:ext uri="{FF2B5EF4-FFF2-40B4-BE49-F238E27FC236}">
                <a16:creationId xmlns:a16="http://schemas.microsoft.com/office/drawing/2014/main" id="{EB8B8896-B230-F844-9115-EA5A35914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18</a:t>
            </a:fld>
            <a:endParaRPr lang="en-US"/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B1F6AAF2-E20F-F84E-91FB-93ED704FDC91}"/>
              </a:ext>
            </a:extLst>
          </p:cNvPr>
          <p:cNvCxnSpPr>
            <a:cxnSpLocks/>
            <a:stCxn id="71" idx="2"/>
            <a:endCxn id="49" idx="0"/>
          </p:cNvCxnSpPr>
          <p:nvPr/>
        </p:nvCxnSpPr>
        <p:spPr>
          <a:xfrm rot="5400000">
            <a:off x="6825832" y="654193"/>
            <a:ext cx="1166716" cy="2130517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479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3013-CEBD-F445-A3B3-54A9B0E95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71"/>
              <a:t>Navigating </a:t>
            </a:r>
            <a:r>
              <a:rPr lang="en-US" spc="-40"/>
              <a:t>the</a:t>
            </a:r>
            <a:r>
              <a:rPr lang="en-US" spc="-371"/>
              <a:t> </a:t>
            </a:r>
            <a:r>
              <a:rPr lang="en-US" spc="-71"/>
              <a:t>filesystem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A6386-2D87-3C48-A2F8-F45F622B4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5810" indent="-214603">
              <a:spcBef>
                <a:spcPts val="671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sz="2250" spc="-9" dirty="0">
                <a:cs typeface="Arial"/>
              </a:rPr>
              <a:t>Most important commands:</a:t>
            </a:r>
            <a:endParaRPr lang="en-US" sz="2250" dirty="0">
              <a:cs typeface="Arial"/>
            </a:endParaRPr>
          </a:p>
          <a:p>
            <a:pPr marL="504852" lvl="1" indent="-214603">
              <a:spcBef>
                <a:spcPts val="552"/>
              </a:spcBef>
              <a:buClr>
                <a:srgbClr val="9CBEBD"/>
              </a:buClr>
              <a:tabLst>
                <a:tab pos="504852" algn="l"/>
                <a:tab pos="505412" algn="l"/>
              </a:tabLst>
            </a:pPr>
            <a:r>
              <a:rPr lang="en-US" sz="203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&lt;target&gt;</a:t>
            </a:r>
            <a:r>
              <a:rPr lang="en-US" sz="2030" spc="4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30" dirty="0">
                <a:cs typeface="Arial"/>
              </a:rPr>
              <a:t>change directory</a:t>
            </a:r>
          </a:p>
          <a:p>
            <a:pPr marL="504852" lvl="1" indent="-214603">
              <a:spcBef>
                <a:spcPts val="534"/>
              </a:spcBef>
              <a:buClr>
                <a:srgbClr val="9CBEBD"/>
              </a:buClr>
              <a:tabLst>
                <a:tab pos="504852" algn="l"/>
                <a:tab pos="505412" algn="l"/>
              </a:tabLst>
            </a:pPr>
            <a:r>
              <a:rPr lang="en-US" sz="203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 &lt;target&gt;</a:t>
            </a:r>
            <a:r>
              <a:rPr lang="en-US" sz="2030" spc="88" dirty="0">
                <a:cs typeface="Arial"/>
              </a:rPr>
              <a:t>	</a:t>
            </a:r>
            <a:r>
              <a:rPr lang="en-US" sz="2030" dirty="0">
                <a:cs typeface="Arial"/>
              </a:rPr>
              <a:t>list directory</a:t>
            </a:r>
          </a:p>
          <a:p>
            <a:pPr marL="504852" lvl="1" indent="-214603">
              <a:spcBef>
                <a:spcPts val="534"/>
              </a:spcBef>
              <a:buClr>
                <a:srgbClr val="9CBEBD"/>
              </a:buClr>
              <a:tabLst>
                <a:tab pos="504852" algn="l"/>
                <a:tab pos="505412" algn="l"/>
              </a:tabLst>
            </a:pPr>
            <a:r>
              <a:rPr lang="en-US" sz="2030" spc="88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sz="2030" spc="88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sz="2030" spc="88" dirty="0">
                <a:cs typeface="Arial"/>
              </a:rPr>
              <a:t>		</a:t>
            </a:r>
            <a:r>
              <a:rPr lang="en-US" sz="2030" dirty="0">
                <a:cs typeface="Arial"/>
              </a:rPr>
              <a:t>print working directory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7174E-4C4F-0F4B-9AFE-864E68ABF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3CA1-AEB6-7F49-97A1-5254ADA3C9B6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03B2F-FF44-E742-A50D-51C9F298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3DEDB-FECF-164D-9B51-F961916F8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10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6938-CA88-064D-B228-2B5C2511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Introduction </a:t>
            </a:r>
            <a:r>
              <a:rPr lang="en-US" spc="140" dirty="0"/>
              <a:t>to</a:t>
            </a:r>
            <a:r>
              <a:rPr lang="en-US" spc="-434" dirty="0"/>
              <a:t> </a:t>
            </a:r>
            <a:r>
              <a:rPr lang="en-US" spc="-70" dirty="0"/>
              <a:t>Linux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8C087-77A9-D140-912A-AE7ED382F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065" marR="5080" indent="0">
              <a:lnSpc>
                <a:spcPct val="122200"/>
              </a:lnSpc>
              <a:spcBef>
                <a:spcPts val="5"/>
              </a:spcBef>
              <a:buNone/>
            </a:pPr>
            <a:r>
              <a:rPr lang="en-US" dirty="0">
                <a:cs typeface="Arial"/>
              </a:rPr>
              <a:t>Instructor: Daniel Trahan</a:t>
            </a:r>
          </a:p>
          <a:p>
            <a:pPr marL="12065" marR="5080" indent="0">
              <a:lnSpc>
                <a:spcPct val="122200"/>
              </a:lnSpc>
              <a:spcBef>
                <a:spcPts val="5"/>
              </a:spcBef>
              <a:buNone/>
            </a:pPr>
            <a:r>
              <a:rPr lang="en-US" dirty="0">
                <a:cs typeface="Arial"/>
              </a:rPr>
              <a:t>Email: </a:t>
            </a:r>
            <a:r>
              <a:rPr lang="en-US" dirty="0">
                <a:cs typeface="Arial"/>
                <a:hlinkClick r:id="rId2"/>
              </a:rPr>
              <a:t>Daniel.Trahan@Colorado.edu</a:t>
            </a:r>
            <a:endParaRPr lang="en-US" dirty="0">
              <a:cs typeface="Arial"/>
            </a:endParaRPr>
          </a:p>
          <a:p>
            <a:pPr marL="12065" marR="5080" indent="0">
              <a:lnSpc>
                <a:spcPct val="122200"/>
              </a:lnSpc>
              <a:spcBef>
                <a:spcPts val="5"/>
              </a:spcBef>
              <a:buNone/>
            </a:pPr>
            <a:endParaRPr lang="en-US" dirty="0">
              <a:cs typeface="Arial"/>
            </a:endParaRPr>
          </a:p>
          <a:p>
            <a:pPr marL="12065" marR="5080" indent="0">
              <a:lnSpc>
                <a:spcPct val="122200"/>
              </a:lnSpc>
              <a:spcBef>
                <a:spcPts val="5"/>
              </a:spcBef>
              <a:buNone/>
            </a:pPr>
            <a:r>
              <a:rPr lang="en-US" dirty="0">
                <a:cs typeface="Arial"/>
              </a:rPr>
              <a:t>RC Website: </a:t>
            </a:r>
            <a:r>
              <a:rPr lang="en-US" dirty="0">
                <a:hlinkClick r:id="rId3"/>
              </a:rPr>
              <a:t>https://www.colorado.edu/rc</a:t>
            </a:r>
            <a:endParaRPr lang="en-US" dirty="0">
              <a:cs typeface="Arial"/>
            </a:endParaRPr>
          </a:p>
          <a:p>
            <a:pPr marL="12065" marR="5080" indent="0">
              <a:lnSpc>
                <a:spcPct val="122200"/>
              </a:lnSpc>
              <a:spcBef>
                <a:spcPts val="5"/>
              </a:spcBef>
              <a:buNone/>
            </a:pPr>
            <a:endParaRPr lang="en-US" dirty="0">
              <a:cs typeface="Arial"/>
            </a:endParaRPr>
          </a:p>
          <a:p>
            <a:pPr marL="12065" marR="5080" indent="0">
              <a:lnSpc>
                <a:spcPct val="122200"/>
              </a:lnSpc>
              <a:spcBef>
                <a:spcPts val="5"/>
              </a:spcBef>
              <a:buNone/>
            </a:pPr>
            <a:r>
              <a:rPr lang="en-US" dirty="0">
                <a:cs typeface="Arial"/>
              </a:rPr>
              <a:t>Slides available for download from</a:t>
            </a:r>
          </a:p>
          <a:p>
            <a:pPr marL="12065" marR="5080" indent="0">
              <a:lnSpc>
                <a:spcPct val="122200"/>
              </a:lnSpc>
              <a:spcBef>
                <a:spcPts val="5"/>
              </a:spcBef>
              <a:buNone/>
            </a:pPr>
            <a:r>
              <a:rPr lang="en-US" dirty="0">
                <a:hlinkClick r:id="rId4"/>
              </a:rPr>
              <a:t>https://github.com/ResearchComputing/CU_DENVER_HPC_2019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52EDC-9577-BC46-AAE9-CA0D47D56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F822D-7030-5C44-8939-F6BFA241A0FC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8DA0B-9A13-6B41-8582-961FE94E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16D40-91A8-EA43-8E02-FE3B82B7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577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BDDAC-628F-6045-98B0-886DB2F64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15"/>
              <a:t>Exercise</a:t>
            </a:r>
            <a:r>
              <a:rPr lang="en-US" spc="-251"/>
              <a:t> </a:t>
            </a:r>
            <a:r>
              <a:rPr lang="en-US" spc="-4"/>
              <a:t>1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0295D-4158-9A46-A1F9-858777386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0414" indent="-429207">
              <a:spcBef>
                <a:spcPts val="353"/>
              </a:spcBef>
              <a:buClr>
                <a:srgbClr val="A9A57C"/>
              </a:buClr>
              <a:buAutoNum type="arabicPeriod"/>
              <a:tabLst>
                <a:tab pos="440414" algn="l"/>
                <a:tab pos="440975" algn="l"/>
              </a:tabLst>
            </a:pPr>
            <a:r>
              <a:rPr lang="en-US" dirty="0">
                <a:latin typeface="Arial"/>
                <a:cs typeface="Arial"/>
              </a:rPr>
              <a:t>Change to your home directory</a:t>
            </a:r>
          </a:p>
          <a:p>
            <a:pPr marL="440414" indent="-429207">
              <a:spcBef>
                <a:spcPts val="353"/>
              </a:spcBef>
              <a:buClr>
                <a:srgbClr val="A9A57C"/>
              </a:buClr>
              <a:buFont typeface="Arial" panose="020B0604020202020204" pitchFamily="34" charset="0"/>
              <a:buAutoNum type="arabicPeriod"/>
              <a:tabLst>
                <a:tab pos="440414" algn="l"/>
                <a:tab pos="440975" algn="l"/>
              </a:tabLst>
            </a:pPr>
            <a:r>
              <a:rPr lang="en-US" dirty="0">
                <a:latin typeface="Arial"/>
                <a:cs typeface="Arial"/>
              </a:rPr>
              <a:t>Change to the directory: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CU_DENVER_HPC_2019</a:t>
            </a:r>
          </a:p>
          <a:p>
            <a:pPr marL="440414" indent="-429207">
              <a:spcBef>
                <a:spcPts val="274"/>
              </a:spcBef>
              <a:buClr>
                <a:srgbClr val="A9A57C"/>
              </a:buClr>
              <a:buAutoNum type="arabicPeriod"/>
              <a:tabLst>
                <a:tab pos="440414" algn="l"/>
                <a:tab pos="440975" algn="l"/>
              </a:tabLst>
            </a:pPr>
            <a:r>
              <a:rPr lang="en-US" dirty="0">
                <a:latin typeface="Arial"/>
                <a:cs typeface="Arial"/>
              </a:rPr>
              <a:t>Print the path to your current directory</a:t>
            </a:r>
          </a:p>
          <a:p>
            <a:pPr marL="440414" indent="-429207">
              <a:spcBef>
                <a:spcPts val="274"/>
              </a:spcBef>
              <a:buClr>
                <a:srgbClr val="A9A57C"/>
              </a:buClr>
              <a:buAutoNum type="arabicPeriod"/>
              <a:tabLst>
                <a:tab pos="440414" algn="l"/>
                <a:tab pos="440975" algn="l"/>
              </a:tabLst>
            </a:pPr>
            <a:r>
              <a:rPr lang="en-US" dirty="0">
                <a:latin typeface="Arial"/>
                <a:cs typeface="Arial"/>
              </a:rPr>
              <a:t>Change to the directory: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IntroLinux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40414" indent="-429207">
              <a:spcBef>
                <a:spcPts val="269"/>
              </a:spcBef>
              <a:buClr>
                <a:srgbClr val="A9A57C"/>
              </a:buClr>
              <a:buAutoNum type="arabicPeriod"/>
              <a:tabLst>
                <a:tab pos="440414" algn="l"/>
                <a:tab pos="440975" algn="l"/>
              </a:tabLst>
            </a:pPr>
            <a:r>
              <a:rPr lang="en-US" dirty="0">
                <a:latin typeface="Arial"/>
                <a:cs typeface="Arial"/>
              </a:rPr>
              <a:t>Print a "long" listing of the contents of this directory</a:t>
            </a:r>
          </a:p>
          <a:p>
            <a:pPr marL="440414" marR="178183" indent="-429207">
              <a:lnSpc>
                <a:spcPts val="2409"/>
              </a:lnSpc>
              <a:spcBef>
                <a:spcPts val="622"/>
              </a:spcBef>
              <a:buClr>
                <a:srgbClr val="A9A57C"/>
              </a:buClr>
              <a:buAutoNum type="arabicPeriod"/>
              <a:tabLst>
                <a:tab pos="440414" algn="l"/>
                <a:tab pos="440975" algn="l"/>
              </a:tabLst>
            </a:pPr>
            <a:r>
              <a:rPr lang="en-US" dirty="0">
                <a:latin typeface="Arial"/>
                <a:cs typeface="Arial"/>
              </a:rPr>
              <a:t>List the contents of the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dirty="0">
                <a:latin typeface="Arial"/>
                <a:cs typeface="Arial"/>
              </a:rPr>
              <a:t> directory without  changing into that directory</a:t>
            </a:r>
          </a:p>
          <a:p>
            <a:pPr marL="440414" indent="-429207">
              <a:spcBef>
                <a:spcPts val="274"/>
              </a:spcBef>
              <a:buClr>
                <a:srgbClr val="A9A57C"/>
              </a:buClr>
              <a:buAutoNum type="arabicPeriod"/>
              <a:tabLst>
                <a:tab pos="440414" algn="l"/>
                <a:tab pos="440975" algn="l"/>
              </a:tabLst>
            </a:pPr>
            <a:r>
              <a:rPr lang="en-US" dirty="0">
                <a:latin typeface="Arial"/>
                <a:cs typeface="Arial"/>
              </a:rPr>
              <a:t>Change into the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dirty="0">
                <a:latin typeface="Arial"/>
                <a:cs typeface="Arial"/>
              </a:rPr>
              <a:t> directory</a:t>
            </a:r>
          </a:p>
          <a:p>
            <a:pPr marL="440414" marR="459466" indent="-429207">
              <a:lnSpc>
                <a:spcPts val="2444"/>
              </a:lnSpc>
              <a:spcBef>
                <a:spcPts val="565"/>
              </a:spcBef>
              <a:buClr>
                <a:srgbClr val="A9A57C"/>
              </a:buClr>
              <a:buAutoNum type="arabicPeriod"/>
              <a:tabLst>
                <a:tab pos="440414" algn="l"/>
                <a:tab pos="440975" algn="l"/>
              </a:tabLst>
            </a:pPr>
            <a:r>
              <a:rPr lang="en-US" dirty="0">
                <a:latin typeface="Arial"/>
                <a:cs typeface="Arial"/>
              </a:rPr>
              <a:t>Change into the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scripts</a:t>
            </a:r>
            <a:r>
              <a:rPr lang="en-US" dirty="0">
                <a:latin typeface="Arial"/>
                <a:cs typeface="Arial"/>
              </a:rPr>
              <a:t> directory using a single command</a:t>
            </a:r>
          </a:p>
          <a:p>
            <a:pPr marL="440414" marR="4483" indent="-429207">
              <a:lnSpc>
                <a:spcPct val="89900"/>
              </a:lnSpc>
              <a:spcBef>
                <a:spcPts val="503"/>
              </a:spcBef>
              <a:buClr>
                <a:srgbClr val="A9A57C"/>
              </a:buClr>
              <a:buAutoNum type="arabicPeriod"/>
              <a:tabLst>
                <a:tab pos="440414" algn="l"/>
                <a:tab pos="440975" algn="l"/>
                <a:tab pos="4932532" algn="l"/>
              </a:tabLst>
            </a:pPr>
            <a:r>
              <a:rPr lang="en-US" dirty="0">
                <a:latin typeface="Arial"/>
                <a:cs typeface="Arial"/>
              </a:rPr>
              <a:t>Change to your home directory and create a new  directory (you can pick the name). How can you be sure the new directory is there? Rename the new dir.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FD710-AE67-CA49-8C25-A45B78225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953D4-4B88-E54D-B506-D56A58E4B8E0}" type="datetime1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81C24-F7C4-A940-87F8-D423184B2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C32E4-60CA-4442-9988-E1CC290C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20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71F3-573B-AC4A-A65C-C48E1300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37"/>
              <a:t>File</a:t>
            </a:r>
            <a:r>
              <a:rPr lang="en-US" spc="-238"/>
              <a:t> </a:t>
            </a:r>
            <a:r>
              <a:rPr lang="en-US" spc="-40"/>
              <a:t>editing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56778-6ADE-F047-A26B-595F17582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3393" marR="4483" indent="-215164">
              <a:spcBef>
                <a:spcPts val="101"/>
              </a:spcBef>
              <a:buClr>
                <a:srgbClr val="A9A57C"/>
              </a:buClr>
              <a:buFont typeface="Arial"/>
              <a:buChar char="•"/>
              <a:tabLst>
                <a:tab pos="333393" algn="l"/>
              </a:tabLst>
            </a:pPr>
            <a:r>
              <a:rPr lang="en-US" b="1" dirty="0" err="1">
                <a:latin typeface="Arial"/>
                <a:cs typeface="Arial"/>
              </a:rPr>
              <a:t>nano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– simple and intuitive to get started with; not very feature-full; keyboard driven</a:t>
            </a:r>
          </a:p>
          <a:p>
            <a:pPr marL="333393" marR="23534" indent="-215164">
              <a:spcBef>
                <a:spcPts val="569"/>
              </a:spcBef>
              <a:buClr>
                <a:srgbClr val="A9A57C"/>
              </a:buClr>
              <a:buFont typeface="Arial"/>
              <a:buChar char="•"/>
              <a:tabLst>
                <a:tab pos="333393" algn="l"/>
              </a:tabLst>
            </a:pPr>
            <a:r>
              <a:rPr lang="en-US" b="1" dirty="0">
                <a:latin typeface="Arial"/>
                <a:cs typeface="Arial"/>
              </a:rPr>
              <a:t>vi/vim </a:t>
            </a:r>
            <a:r>
              <a:rPr lang="en-US" dirty="0">
                <a:latin typeface="Arial"/>
                <a:cs typeface="Arial"/>
              </a:rPr>
              <a:t>– universal; keyboard driven; powerful but some learning curve required</a:t>
            </a:r>
          </a:p>
          <a:p>
            <a:pPr marL="333393" marR="108702" indent="-215164">
              <a:spcBef>
                <a:spcPts val="543"/>
              </a:spcBef>
              <a:buClr>
                <a:srgbClr val="A9A57C"/>
              </a:buClr>
              <a:buFont typeface="Arial"/>
              <a:buChar char="•"/>
              <a:tabLst>
                <a:tab pos="333393" algn="l"/>
              </a:tabLst>
            </a:pPr>
            <a:r>
              <a:rPr lang="en-US" b="1" dirty="0">
                <a:latin typeface="Arial"/>
                <a:cs typeface="Arial"/>
              </a:rPr>
              <a:t>emacs </a:t>
            </a:r>
            <a:r>
              <a:rPr lang="en-US" dirty="0">
                <a:latin typeface="Arial"/>
                <a:cs typeface="Arial"/>
              </a:rPr>
              <a:t>– keyboard or GUI versions; helpful extensions for programmers; well-documented</a:t>
            </a:r>
          </a:p>
          <a:p>
            <a:pPr marL="333393" marR="108702" indent="-215164">
              <a:spcBef>
                <a:spcPts val="543"/>
              </a:spcBef>
              <a:buClr>
                <a:srgbClr val="A9A57C"/>
              </a:buClr>
              <a:buFont typeface="Arial"/>
              <a:buChar char="•"/>
              <a:tabLst>
                <a:tab pos="333393" algn="l"/>
              </a:tabLst>
            </a:pPr>
            <a:endParaRPr lang="en-US" spc="26" dirty="0">
              <a:latin typeface="Arial"/>
              <a:cs typeface="Arial"/>
            </a:endParaRPr>
          </a:p>
          <a:p>
            <a:pPr marL="118229" marR="108702" indent="0">
              <a:spcBef>
                <a:spcPts val="543"/>
              </a:spcBef>
              <a:buClr>
                <a:srgbClr val="A9A57C"/>
              </a:buClr>
              <a:buNone/>
              <a:tabLst>
                <a:tab pos="333393" algn="l"/>
              </a:tabLst>
            </a:pPr>
            <a:r>
              <a:rPr lang="en-US" dirty="0">
                <a:latin typeface="Arial"/>
                <a:cs typeface="Arial"/>
              </a:rPr>
              <a:t>Call any of these on the command line to open the text editor!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ABC15-12B6-724D-A6FE-1DB38BF3C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016F-0344-2246-B38F-38CDC91A93EC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39700-24C8-A64F-8981-C17FE33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5083-9B67-5248-B421-B8DC8276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94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2CD3-B43E-F241-8C61-130C57393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8" dirty="0"/>
              <a:t>Modes </a:t>
            </a:r>
            <a:r>
              <a:rPr lang="en-US" spc="-176" dirty="0"/>
              <a:t>(aka</a:t>
            </a:r>
            <a:r>
              <a:rPr lang="en-US" spc="-397" dirty="0"/>
              <a:t> </a:t>
            </a:r>
            <a:r>
              <a:rPr lang="en-US" spc="-97" dirty="0"/>
              <a:t>permissions)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EB1F6-3F1D-0B41-9DD5-C391BCE76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View permissions</a:t>
            </a:r>
          </a:p>
          <a:p>
            <a:pPr>
              <a:lnSpc>
                <a:spcPct val="100000"/>
              </a:lnSpc>
            </a:pPr>
            <a:r>
              <a:rPr lang="en-US" dirty="0">
                <a:cs typeface="Arial"/>
              </a:rPr>
              <a:t>3 classes </a:t>
            </a:r>
            <a:r>
              <a:rPr lang="en-US" spc="35" dirty="0">
                <a:cs typeface="Arial"/>
              </a:rPr>
              <a:t>of</a:t>
            </a:r>
            <a:r>
              <a:rPr lang="en-US" spc="-93" dirty="0">
                <a:cs typeface="Arial"/>
              </a:rPr>
              <a:t> </a:t>
            </a:r>
            <a:r>
              <a:rPr lang="en-US" spc="-9" dirty="0">
                <a:cs typeface="Arial"/>
              </a:rPr>
              <a:t>users: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cs typeface="Arial"/>
              </a:rPr>
              <a:t>User</a:t>
            </a:r>
            <a:r>
              <a:rPr lang="en-US" spc="-35" dirty="0">
                <a:cs typeface="Arial"/>
              </a:rPr>
              <a:t> </a:t>
            </a:r>
            <a:r>
              <a:rPr lang="en-US" spc="-93" dirty="0">
                <a:cs typeface="Arial"/>
              </a:rPr>
              <a:t>(u), </a:t>
            </a:r>
            <a:r>
              <a:rPr lang="en-US" i="1" spc="-49" dirty="0">
                <a:cs typeface="Arial"/>
              </a:rPr>
              <a:t>aka</a:t>
            </a:r>
            <a:r>
              <a:rPr lang="en-US" i="1" spc="-40" dirty="0">
                <a:cs typeface="Arial"/>
              </a:rPr>
              <a:t> </a:t>
            </a:r>
            <a:r>
              <a:rPr lang="en-US" i="1" spc="75" dirty="0">
                <a:cs typeface="Arial"/>
              </a:rPr>
              <a:t>“owner”</a:t>
            </a:r>
            <a:endParaRPr lang="en-US" i="1" dirty="0">
              <a:cs typeface="Arial"/>
            </a:endParaRPr>
          </a:p>
          <a:p>
            <a:pPr lvl="1">
              <a:lnSpc>
                <a:spcPct val="100000"/>
              </a:lnSpc>
            </a:pPr>
            <a:r>
              <a:rPr lang="en-US" spc="22" dirty="0">
                <a:cs typeface="Arial"/>
              </a:rPr>
              <a:t>Group</a:t>
            </a:r>
            <a:r>
              <a:rPr lang="en-US" spc="-35" dirty="0">
                <a:cs typeface="Arial"/>
              </a:rPr>
              <a:t> </a:t>
            </a:r>
            <a:r>
              <a:rPr lang="en-US" spc="-79" dirty="0">
                <a:cs typeface="Arial"/>
              </a:rPr>
              <a:t>(g)</a:t>
            </a:r>
            <a:endParaRPr lang="en-US" dirty="0">
              <a:cs typeface="Arial"/>
            </a:endParaRPr>
          </a:p>
          <a:p>
            <a:pPr lvl="1">
              <a:lnSpc>
                <a:spcPct val="100000"/>
              </a:lnSpc>
            </a:pPr>
            <a:r>
              <a:rPr lang="en-US" spc="9" dirty="0">
                <a:cs typeface="Arial"/>
              </a:rPr>
              <a:t>Other</a:t>
            </a:r>
            <a:r>
              <a:rPr lang="en-US" spc="-31" dirty="0">
                <a:cs typeface="Arial"/>
              </a:rPr>
              <a:t> </a:t>
            </a:r>
            <a:r>
              <a:rPr lang="en-US" spc="-79" dirty="0">
                <a:cs typeface="Arial"/>
              </a:rPr>
              <a:t>(o)</a:t>
            </a:r>
          </a:p>
          <a:p>
            <a:pPr>
              <a:lnSpc>
                <a:spcPct val="100000"/>
              </a:lnSpc>
            </a:pPr>
            <a:r>
              <a:rPr lang="en-US" dirty="0">
                <a:cs typeface="Arial"/>
              </a:rPr>
              <a:t>3 </a:t>
            </a:r>
            <a:r>
              <a:rPr lang="en-US" spc="22" dirty="0">
                <a:cs typeface="Arial"/>
              </a:rPr>
              <a:t>types </a:t>
            </a:r>
            <a:r>
              <a:rPr lang="en-US" spc="35" dirty="0">
                <a:cs typeface="Arial"/>
              </a:rPr>
              <a:t>of</a:t>
            </a:r>
            <a:r>
              <a:rPr lang="en-US" spc="-93" dirty="0">
                <a:cs typeface="Arial"/>
              </a:rPr>
              <a:t> </a:t>
            </a:r>
            <a:r>
              <a:rPr lang="en-US" spc="4" dirty="0">
                <a:cs typeface="Arial"/>
              </a:rPr>
              <a:t>permissions: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cs typeface="Arial"/>
              </a:rPr>
              <a:t>Read </a:t>
            </a:r>
            <a:r>
              <a:rPr lang="en-US" spc="-93" dirty="0">
                <a:cs typeface="Arial"/>
              </a:rPr>
              <a:t>(r)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cs typeface="Arial"/>
              </a:rPr>
              <a:t>Write</a:t>
            </a:r>
            <a:r>
              <a:rPr lang="en-US" spc="13" dirty="0">
                <a:cs typeface="Arial"/>
              </a:rPr>
              <a:t> </a:t>
            </a:r>
            <a:r>
              <a:rPr lang="en-US" spc="-66" dirty="0">
                <a:cs typeface="Arial"/>
              </a:rPr>
              <a:t>(w)</a:t>
            </a:r>
            <a:endParaRPr lang="en-US" dirty="0">
              <a:cs typeface="Arial"/>
            </a:endParaRPr>
          </a:p>
          <a:p>
            <a:pPr lvl="1">
              <a:lnSpc>
                <a:spcPct val="100000"/>
              </a:lnSpc>
            </a:pPr>
            <a:r>
              <a:rPr lang="en-US" spc="9" dirty="0">
                <a:cs typeface="Arial"/>
              </a:rPr>
              <a:t>Execute </a:t>
            </a:r>
            <a:r>
              <a:rPr lang="en-US" spc="-79" dirty="0">
                <a:cs typeface="Arial"/>
              </a:rPr>
              <a:t>(x)</a:t>
            </a:r>
            <a:endParaRPr lang="en-US" dirty="0">
              <a:cs typeface="Arial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DECDD-EF02-3840-9090-8E89C6562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D0DF6-6514-D84A-93EF-489DF0F29E29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78BAF-EF86-1B4F-9E60-AF7AA3290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778F0-3E1A-2044-9E35-A8B49222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300AD-3D23-424A-8EE2-070CB5A4AAC6}"/>
              </a:ext>
            </a:extLst>
          </p:cNvPr>
          <p:cNvSpPr txBox="1"/>
          <p:nvPr/>
        </p:nvSpPr>
        <p:spPr>
          <a:xfrm>
            <a:off x="5849976" y="2957603"/>
            <a:ext cx="3931920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800" spc="-18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-rwxr-xr--</a:t>
            </a:r>
            <a:endParaRPr lang="en-US" sz="4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B878AB3-8DAC-934A-8BFC-9700D205CCB1}"/>
              </a:ext>
            </a:extLst>
          </p:cNvPr>
          <p:cNvSpPr/>
          <p:nvPr/>
        </p:nvSpPr>
        <p:spPr>
          <a:xfrm rot="16200000">
            <a:off x="6861837" y="2579248"/>
            <a:ext cx="216139" cy="1006180"/>
          </a:xfrm>
          <a:prstGeom prst="rightBrace">
            <a:avLst>
              <a:gd name="adj1" fmla="val 17949"/>
              <a:gd name="adj2" fmla="val 77787"/>
            </a:avLst>
          </a:prstGeom>
          <a:ln w="317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FF987FD2-E194-1346-A10E-B666859293FC}"/>
              </a:ext>
            </a:extLst>
          </p:cNvPr>
          <p:cNvSpPr/>
          <p:nvPr/>
        </p:nvSpPr>
        <p:spPr>
          <a:xfrm rot="5400000">
            <a:off x="7871858" y="3308621"/>
            <a:ext cx="244634" cy="985203"/>
          </a:xfrm>
          <a:prstGeom prst="rightBrace">
            <a:avLst>
              <a:gd name="adj1" fmla="val 13398"/>
              <a:gd name="adj2" fmla="val 77787"/>
            </a:avLst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90EA7E8-4992-6A48-9B61-AEFB21F4718B}"/>
              </a:ext>
            </a:extLst>
          </p:cNvPr>
          <p:cNvSpPr/>
          <p:nvPr/>
        </p:nvSpPr>
        <p:spPr>
          <a:xfrm rot="16200000">
            <a:off x="8881798" y="2562582"/>
            <a:ext cx="216139" cy="1006180"/>
          </a:xfrm>
          <a:prstGeom prst="rightBrace">
            <a:avLst>
              <a:gd name="adj1" fmla="val 17949"/>
              <a:gd name="adj2" fmla="val 77787"/>
            </a:avLst>
          </a:prstGeom>
          <a:ln w="317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B6FF70-EC25-F346-AB1D-EC27F9C85AEF}"/>
              </a:ext>
            </a:extLst>
          </p:cNvPr>
          <p:cNvSpPr txBox="1"/>
          <p:nvPr/>
        </p:nvSpPr>
        <p:spPr>
          <a:xfrm>
            <a:off x="6931250" y="258827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Helvetica" pitchFamily="2" charset="0"/>
              </a:rPr>
              <a:t>user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F8E665-3CDD-7E4F-9FBE-A9182CD203D2}"/>
              </a:ext>
            </a:extLst>
          </p:cNvPr>
          <p:cNvSpPr txBox="1"/>
          <p:nvPr/>
        </p:nvSpPr>
        <p:spPr>
          <a:xfrm>
            <a:off x="7564757" y="3873811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Helvetica" pitchFamily="2" charset="0"/>
              </a:rPr>
              <a:t>group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43ED38-F41F-0E45-8C3C-7EBF12FD8551}"/>
              </a:ext>
            </a:extLst>
          </p:cNvPr>
          <p:cNvSpPr txBox="1"/>
          <p:nvPr/>
        </p:nvSpPr>
        <p:spPr>
          <a:xfrm>
            <a:off x="8989867" y="2557584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Helvetica" pitchFamily="2" charset="0"/>
              </a:rPr>
              <a:t>other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F23EF-F71E-9C4A-A296-ED108ECDE77E}"/>
              </a:ext>
            </a:extLst>
          </p:cNvPr>
          <p:cNvSpPr txBox="1"/>
          <p:nvPr/>
        </p:nvSpPr>
        <p:spPr>
          <a:xfrm>
            <a:off x="5730250" y="3873811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Helvetica" pitchFamily="2" charset="0"/>
              </a:rPr>
              <a:t>directory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5AFAA9-1F6F-D745-9CF7-0B386A2E1CDA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6313904" y="3678905"/>
            <a:ext cx="0" cy="194906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400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7A65-6290-C241-9B9E-00C8D67DA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8" dirty="0"/>
              <a:t>Modes</a:t>
            </a:r>
            <a:r>
              <a:rPr lang="en-US" spc="-224" dirty="0"/>
              <a:t> </a:t>
            </a:r>
            <a:r>
              <a:rPr lang="en-US" spc="-106" dirty="0"/>
              <a:t>(continued)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C93A7-A90E-7543-BEB6-59BAFD57E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8229" indent="0">
              <a:spcBef>
                <a:spcPts val="101"/>
              </a:spcBef>
              <a:buClr>
                <a:srgbClr val="A9A57C"/>
              </a:buClr>
              <a:buNone/>
              <a:tabLst>
                <a:tab pos="333393" algn="l"/>
              </a:tabLst>
            </a:pPr>
            <a:r>
              <a:rPr lang="en-US" dirty="0">
                <a:cs typeface="Consolas" panose="020B0609020204030204" pitchFamily="49" charset="0"/>
              </a:rPr>
              <a:t>The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chmod</a:t>
            </a:r>
            <a:r>
              <a:rPr lang="en-US" spc="-754" dirty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2F2B20"/>
                </a:solidFill>
                <a:cs typeface="Courier New"/>
              </a:rPr>
              <a:t>command</a:t>
            </a:r>
            <a:r>
              <a:rPr lang="en-US" spc="-754" dirty="0">
                <a:solidFill>
                  <a:srgbClr val="2F2B20"/>
                </a:solidFill>
                <a:cs typeface="Courier New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changes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modes:</a:t>
            </a:r>
            <a:endParaRPr lang="en-US" dirty="0">
              <a:cs typeface="Consolas" panose="020B0609020204030204" pitchFamily="49" charset="0"/>
            </a:endParaRPr>
          </a:p>
          <a:p>
            <a:pPr marL="11206"/>
            <a:r>
              <a:rPr lang="en-US" spc="-146" dirty="0">
                <a:solidFill>
                  <a:srgbClr val="2F2B20"/>
                </a:solidFill>
                <a:cs typeface="Arial"/>
              </a:rPr>
              <a:t>To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add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write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and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execute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permission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for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your</a:t>
            </a:r>
            <a:r>
              <a:rPr lang="en-US" spc="-53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group:</a:t>
            </a:r>
            <a:endParaRPr lang="en-US" dirty="0">
              <a:cs typeface="Arial"/>
            </a:endParaRPr>
          </a:p>
          <a:p>
            <a:pPr marL="125525" indent="0">
              <a:spcBef>
                <a:spcPts val="449"/>
              </a:spcBef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dirty="0">
              <a:latin typeface="Times New Roman"/>
              <a:cs typeface="Times New Roman"/>
            </a:endParaRPr>
          </a:p>
          <a:p>
            <a:pPr marL="11206">
              <a:spcBef>
                <a:spcPts val="1350"/>
              </a:spcBef>
            </a:pPr>
            <a:endParaRPr lang="en-US" spc="-146" dirty="0">
              <a:solidFill>
                <a:srgbClr val="2F2B20"/>
              </a:solidFill>
              <a:cs typeface="Arial"/>
            </a:endParaRPr>
          </a:p>
          <a:p>
            <a:pPr marL="11206">
              <a:spcBef>
                <a:spcPts val="1350"/>
              </a:spcBef>
            </a:pPr>
            <a:r>
              <a:rPr lang="en-US" spc="-146" dirty="0">
                <a:solidFill>
                  <a:srgbClr val="2F2B20"/>
                </a:solidFill>
                <a:cs typeface="Arial"/>
              </a:rPr>
              <a:t>To </a:t>
            </a:r>
            <a:r>
              <a:rPr lang="en-US" spc="-9" dirty="0">
                <a:solidFill>
                  <a:srgbClr val="2F2B20"/>
                </a:solidFill>
                <a:cs typeface="Arial"/>
              </a:rPr>
              <a:t>remove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execute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permission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for</a:t>
            </a:r>
            <a:r>
              <a:rPr lang="en-US" spc="79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others:</a:t>
            </a:r>
            <a:endParaRPr lang="en-US" dirty="0"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marL="11206">
              <a:spcBef>
                <a:spcPts val="1354"/>
              </a:spcBef>
            </a:pPr>
            <a:endParaRPr lang="en-US" spc="-146" dirty="0">
              <a:solidFill>
                <a:srgbClr val="2F2B20"/>
              </a:solidFill>
              <a:cs typeface="Arial"/>
            </a:endParaRPr>
          </a:p>
          <a:p>
            <a:pPr marL="11206">
              <a:spcBef>
                <a:spcPts val="1354"/>
              </a:spcBef>
            </a:pPr>
            <a:r>
              <a:rPr lang="en-US" spc="-146" dirty="0">
                <a:solidFill>
                  <a:srgbClr val="2F2B20"/>
                </a:solidFill>
                <a:cs typeface="Arial"/>
              </a:rPr>
              <a:t>To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set only </a:t>
            </a:r>
            <a:r>
              <a:rPr lang="en-US" spc="-13" dirty="0">
                <a:solidFill>
                  <a:srgbClr val="2F2B20"/>
                </a:solidFill>
                <a:cs typeface="Arial"/>
              </a:rPr>
              <a:t>read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and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execute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for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your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group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and</a:t>
            </a:r>
            <a:r>
              <a:rPr lang="en-US" spc="-49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others:</a:t>
            </a:r>
            <a:endParaRPr lang="en-US" dirty="0">
              <a:cs typeface="Arial"/>
            </a:endParaRPr>
          </a:p>
          <a:p>
            <a:pPr marL="125525" indent="0">
              <a:spcBef>
                <a:spcPts val="446"/>
              </a:spcBef>
              <a:buNone/>
            </a:pPr>
            <a:r>
              <a:rPr lang="en-US" dirty="0">
                <a:solidFill>
                  <a:srgbClr val="2F2B20"/>
                </a:solidFill>
                <a:latin typeface="Courier New"/>
                <a:cs typeface="Courier New"/>
              </a:rPr>
              <a:t>	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015E8-ACEB-5B48-873C-F6B7DE4C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3388-F203-784A-9CB4-B61B87D5B709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08175-DAA1-9A4C-8D14-515C86602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4554E-E397-D049-BC5B-E5BFE4690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C32D9A-9303-FE48-84AD-AA44F30BD018}"/>
              </a:ext>
            </a:extLst>
          </p:cNvPr>
          <p:cNvSpPr txBox="1"/>
          <p:nvPr/>
        </p:nvSpPr>
        <p:spPr>
          <a:xfrm>
            <a:off x="1585912" y="2647633"/>
            <a:ext cx="574521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chmod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g+wx</a:t>
            </a:r>
            <a:r>
              <a:rPr lang="en-US" sz="2400" spc="-2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82A17-EC09-C642-9DFE-CA6835E60A6A}"/>
              </a:ext>
            </a:extLst>
          </p:cNvPr>
          <p:cNvSpPr txBox="1"/>
          <p:nvPr/>
        </p:nvSpPr>
        <p:spPr>
          <a:xfrm>
            <a:off x="1585912" y="3998297"/>
            <a:ext cx="574521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chmod o-x</a:t>
            </a:r>
            <a:r>
              <a:rPr lang="en-US" sz="2400" spc="-2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F5D7C4-EC57-214F-B7DB-4B8B52C337BA}"/>
              </a:ext>
            </a:extLst>
          </p:cNvPr>
          <p:cNvSpPr/>
          <p:nvPr/>
        </p:nvSpPr>
        <p:spPr>
          <a:xfrm>
            <a:off x="1585912" y="5296257"/>
            <a:ext cx="574521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chmod go=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</a:t>
            </a:r>
            <a:r>
              <a:rPr lang="en-US" sz="2400" spc="-2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7957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85D71-6443-2E4E-BCD8-618D949E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15" dirty="0"/>
              <a:t>Exercise</a:t>
            </a:r>
            <a:r>
              <a:rPr lang="en-US" spc="-251" dirty="0"/>
              <a:t> </a:t>
            </a:r>
            <a:r>
              <a:rPr lang="en-US" spc="-4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439E5-D911-FE4C-AA66-31B15FE1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0414" indent="-429207">
              <a:spcBef>
                <a:spcPts val="649"/>
              </a:spcBef>
              <a:buClr>
                <a:srgbClr val="A9A57C"/>
              </a:buClr>
              <a:buAutoNum type="arabicPeriod"/>
              <a:tabLst>
                <a:tab pos="440414" algn="l"/>
                <a:tab pos="440975" algn="l"/>
              </a:tabLst>
            </a:pPr>
            <a:r>
              <a:rPr lang="en-US" spc="-9" dirty="0">
                <a:latin typeface="Arial"/>
                <a:cs typeface="Arial"/>
              </a:rPr>
              <a:t>Change </a:t>
            </a:r>
            <a:r>
              <a:rPr lang="en-US" spc="22" dirty="0">
                <a:latin typeface="Arial"/>
                <a:cs typeface="Arial"/>
              </a:rPr>
              <a:t>directory </a:t>
            </a:r>
            <a:r>
              <a:rPr lang="en-US" spc="57" dirty="0">
                <a:latin typeface="Arial"/>
                <a:cs typeface="Arial"/>
              </a:rPr>
              <a:t>to</a:t>
            </a:r>
            <a:r>
              <a:rPr lang="en-US" spc="-49" dirty="0"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~/Fundamentals_HPC_Summer2019/IntroLinux/scripts</a:t>
            </a:r>
          </a:p>
          <a:p>
            <a:pPr marL="440414" indent="-429207">
              <a:spcBef>
                <a:spcPts val="565"/>
              </a:spcBef>
              <a:buClr>
                <a:srgbClr val="A9A57C"/>
              </a:buClr>
              <a:buAutoNum type="arabicPeriod"/>
              <a:tabLst>
                <a:tab pos="440414" algn="l"/>
                <a:tab pos="440975" algn="l"/>
              </a:tabLst>
            </a:pPr>
            <a:r>
              <a:rPr lang="en-US" spc="-13" dirty="0">
                <a:latin typeface="Arial"/>
                <a:cs typeface="Arial"/>
              </a:rPr>
              <a:t>Use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</a:t>
            </a:r>
            <a:r>
              <a:rPr lang="en-US" spc="-966" dirty="0">
                <a:latin typeface="Courier New"/>
                <a:cs typeface="Courier New"/>
              </a:rPr>
              <a:t> </a:t>
            </a:r>
            <a:r>
              <a:rPr lang="en-US" spc="57" dirty="0">
                <a:latin typeface="Arial"/>
                <a:cs typeface="Arial"/>
              </a:rPr>
              <a:t>to </a:t>
            </a:r>
            <a:r>
              <a:rPr lang="en-US" spc="26" dirty="0">
                <a:latin typeface="Arial"/>
                <a:cs typeface="Arial"/>
              </a:rPr>
              <a:t>show </a:t>
            </a:r>
            <a:r>
              <a:rPr lang="en-US" spc="9" dirty="0">
                <a:latin typeface="Arial"/>
                <a:cs typeface="Arial"/>
              </a:rPr>
              <a:t>the </a:t>
            </a:r>
            <a:r>
              <a:rPr lang="en-US" spc="22" dirty="0">
                <a:latin typeface="Arial"/>
                <a:cs typeface="Arial"/>
              </a:rPr>
              <a:t>contents </a:t>
            </a:r>
            <a:r>
              <a:rPr lang="en-US" spc="35" dirty="0">
                <a:latin typeface="Arial"/>
                <a:cs typeface="Arial"/>
              </a:rPr>
              <a:t>of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hello.sh</a:t>
            </a:r>
          </a:p>
          <a:p>
            <a:pPr marL="440414" marR="773807" indent="-429207">
              <a:lnSpc>
                <a:spcPct val="103499"/>
              </a:lnSpc>
              <a:spcBef>
                <a:spcPts val="441"/>
              </a:spcBef>
              <a:buClr>
                <a:srgbClr val="A9A57C"/>
              </a:buClr>
              <a:buAutoNum type="arabicPeriod"/>
              <a:tabLst>
                <a:tab pos="440414" algn="l"/>
                <a:tab pos="440975" algn="l"/>
              </a:tabLst>
            </a:pPr>
            <a:r>
              <a:rPr lang="en-US" spc="-97" dirty="0">
                <a:latin typeface="Arial"/>
                <a:cs typeface="Arial"/>
              </a:rPr>
              <a:t>Try </a:t>
            </a:r>
            <a:r>
              <a:rPr lang="en-US" spc="57" dirty="0">
                <a:latin typeface="Arial"/>
                <a:cs typeface="Arial"/>
              </a:rPr>
              <a:t>to </a:t>
            </a:r>
            <a:r>
              <a:rPr lang="en-US" dirty="0">
                <a:latin typeface="Arial"/>
                <a:cs typeface="Arial"/>
              </a:rPr>
              <a:t>run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hello.sh</a:t>
            </a:r>
            <a:r>
              <a:rPr lang="en-US" spc="-918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pc="44" dirty="0">
                <a:latin typeface="Arial"/>
                <a:cs typeface="Arial"/>
              </a:rPr>
              <a:t>by </a:t>
            </a:r>
            <a:r>
              <a:rPr lang="en-US" spc="31" dirty="0">
                <a:latin typeface="Arial"/>
                <a:cs typeface="Arial"/>
              </a:rPr>
              <a:t>typing </a:t>
            </a:r>
            <a:r>
              <a:rPr lang="en-US" spc="22" dirty="0">
                <a:latin typeface="Arial"/>
                <a:cs typeface="Arial"/>
              </a:rPr>
              <a:t>its </a:t>
            </a:r>
            <a:r>
              <a:rPr lang="en-US" spc="-9" dirty="0">
                <a:latin typeface="Arial"/>
                <a:cs typeface="Arial"/>
              </a:rPr>
              <a:t>name </a:t>
            </a:r>
            <a:r>
              <a:rPr lang="en-US" spc="22" dirty="0">
                <a:latin typeface="Arial"/>
                <a:cs typeface="Arial"/>
              </a:rPr>
              <a:t>at </a:t>
            </a:r>
            <a:r>
              <a:rPr lang="en-US" spc="9" dirty="0">
                <a:latin typeface="Arial"/>
                <a:cs typeface="Arial"/>
              </a:rPr>
              <a:t>the  </a:t>
            </a:r>
            <a:r>
              <a:rPr lang="en-US" spc="31" dirty="0">
                <a:latin typeface="Arial"/>
                <a:cs typeface="Arial"/>
              </a:rPr>
              <a:t>command</a:t>
            </a:r>
            <a:r>
              <a:rPr lang="en-US" spc="-13" dirty="0">
                <a:latin typeface="Arial"/>
                <a:cs typeface="Arial"/>
              </a:rPr>
              <a:t> </a:t>
            </a:r>
            <a:r>
              <a:rPr lang="en-US" spc="-9" dirty="0">
                <a:latin typeface="Arial"/>
                <a:cs typeface="Arial"/>
              </a:rPr>
              <a:t>line</a:t>
            </a:r>
            <a:endParaRPr lang="en-US" dirty="0">
              <a:latin typeface="Arial"/>
              <a:cs typeface="Arial"/>
            </a:endParaRPr>
          </a:p>
          <a:p>
            <a:pPr marL="440414" indent="-429207">
              <a:spcBef>
                <a:spcPts val="446"/>
              </a:spcBef>
              <a:buClr>
                <a:srgbClr val="A9A57C"/>
              </a:buClr>
              <a:buAutoNum type="arabicPeriod"/>
              <a:tabLst>
                <a:tab pos="440414" algn="l"/>
                <a:tab pos="440975" algn="l"/>
              </a:tabLst>
            </a:pPr>
            <a:r>
              <a:rPr lang="en-US" spc="35" dirty="0">
                <a:latin typeface="Arial"/>
                <a:cs typeface="Arial"/>
              </a:rPr>
              <a:t>Add </a:t>
            </a:r>
            <a:r>
              <a:rPr lang="en-US" spc="4" dirty="0">
                <a:latin typeface="Arial"/>
                <a:cs typeface="Arial"/>
              </a:rPr>
              <a:t>execute </a:t>
            </a:r>
            <a:r>
              <a:rPr lang="en-US" spc="9" dirty="0">
                <a:latin typeface="Arial"/>
                <a:cs typeface="Arial"/>
              </a:rPr>
              <a:t>permission </a:t>
            </a:r>
            <a:r>
              <a:rPr lang="en-US" spc="57" dirty="0">
                <a:latin typeface="Arial"/>
                <a:cs typeface="Arial"/>
              </a:rPr>
              <a:t>to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hello.sh</a:t>
            </a:r>
            <a:r>
              <a:rPr lang="en-US" spc="-966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pc="4" dirty="0">
                <a:latin typeface="Arial"/>
                <a:cs typeface="Arial"/>
              </a:rPr>
              <a:t>using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chmod</a:t>
            </a:r>
          </a:p>
          <a:p>
            <a:pPr marL="440414" indent="-429207">
              <a:spcBef>
                <a:spcPts val="653"/>
              </a:spcBef>
              <a:buClr>
                <a:srgbClr val="A9A57C"/>
              </a:buClr>
              <a:buAutoNum type="arabicPeriod"/>
              <a:tabLst>
                <a:tab pos="440414" algn="l"/>
                <a:tab pos="440975" algn="l"/>
              </a:tabLst>
            </a:pPr>
            <a:r>
              <a:rPr lang="en-US" spc="-13" dirty="0">
                <a:latin typeface="Arial"/>
                <a:cs typeface="Arial"/>
              </a:rPr>
              <a:t>Can </a:t>
            </a:r>
            <a:r>
              <a:rPr lang="en-US" spc="9" dirty="0">
                <a:latin typeface="Arial"/>
                <a:cs typeface="Arial"/>
              </a:rPr>
              <a:t>you </a:t>
            </a:r>
            <a:r>
              <a:rPr lang="en-US" dirty="0">
                <a:latin typeface="Arial"/>
                <a:cs typeface="Arial"/>
              </a:rPr>
              <a:t>run </a:t>
            </a:r>
            <a:r>
              <a:rPr lang="en-US" spc="44" dirty="0">
                <a:latin typeface="Arial"/>
                <a:cs typeface="Arial"/>
              </a:rPr>
              <a:t>it</a:t>
            </a:r>
            <a:r>
              <a:rPr lang="en-US" spc="-44" dirty="0">
                <a:latin typeface="Arial"/>
                <a:cs typeface="Arial"/>
              </a:rPr>
              <a:t> </a:t>
            </a:r>
            <a:r>
              <a:rPr lang="en-US" spc="26" dirty="0">
                <a:latin typeface="Arial"/>
                <a:cs typeface="Arial"/>
              </a:rPr>
              <a:t>now?</a:t>
            </a:r>
            <a:endParaRPr lang="en-US" dirty="0">
              <a:latin typeface="Arial"/>
              <a:cs typeface="Arial"/>
            </a:endParaRPr>
          </a:p>
          <a:p>
            <a:pPr marL="440414" marR="4483" indent="-429207">
              <a:spcBef>
                <a:spcPts val="538"/>
              </a:spcBef>
              <a:buClr>
                <a:srgbClr val="A9A57C"/>
              </a:buClr>
              <a:buAutoNum type="arabicPeriod"/>
              <a:tabLst>
                <a:tab pos="440414" algn="l"/>
                <a:tab pos="440975" algn="l"/>
                <a:tab pos="3328885" algn="l"/>
              </a:tabLst>
            </a:pPr>
            <a:r>
              <a:rPr lang="en-US" spc="-18" dirty="0">
                <a:latin typeface="Arial"/>
                <a:cs typeface="Arial"/>
              </a:rPr>
              <a:t>Is </a:t>
            </a:r>
            <a:r>
              <a:rPr lang="en-US" spc="-9" dirty="0">
                <a:latin typeface="Arial"/>
                <a:cs typeface="Arial"/>
              </a:rPr>
              <a:t>there </a:t>
            </a:r>
            <a:r>
              <a:rPr lang="en-US" spc="-35" dirty="0">
                <a:latin typeface="Arial"/>
                <a:cs typeface="Arial"/>
              </a:rPr>
              <a:t>a</a:t>
            </a:r>
            <a:r>
              <a:rPr lang="en-US" spc="35" dirty="0">
                <a:latin typeface="Arial"/>
                <a:cs typeface="Arial"/>
              </a:rPr>
              <a:t> </a:t>
            </a:r>
            <a:r>
              <a:rPr lang="en-US" spc="26" dirty="0">
                <a:latin typeface="Arial"/>
                <a:cs typeface="Arial"/>
              </a:rPr>
              <a:t>path</a:t>
            </a:r>
            <a:r>
              <a:rPr lang="en-US" spc="4" dirty="0">
                <a:latin typeface="Arial"/>
                <a:cs typeface="Arial"/>
              </a:rPr>
              <a:t> </a:t>
            </a:r>
            <a:r>
              <a:rPr lang="en-US" spc="-9" dirty="0">
                <a:latin typeface="Arial"/>
                <a:cs typeface="Arial"/>
              </a:rPr>
              <a:t>issue? </a:t>
            </a:r>
            <a:r>
              <a:rPr lang="en-US" dirty="0">
                <a:latin typeface="Arial"/>
                <a:cs typeface="Arial"/>
              </a:rPr>
              <a:t>What </a:t>
            </a:r>
            <a:r>
              <a:rPr lang="en-US" spc="-40" dirty="0">
                <a:latin typeface="Arial"/>
                <a:cs typeface="Arial"/>
              </a:rPr>
              <a:t>are </a:t>
            </a:r>
            <a:r>
              <a:rPr lang="en-US" spc="66" dirty="0">
                <a:latin typeface="Arial"/>
                <a:cs typeface="Arial"/>
              </a:rPr>
              <a:t>two </a:t>
            </a:r>
            <a:r>
              <a:rPr lang="en-US" spc="9" dirty="0">
                <a:latin typeface="Arial"/>
                <a:cs typeface="Arial"/>
              </a:rPr>
              <a:t>ways you</a:t>
            </a:r>
            <a:r>
              <a:rPr lang="en-US" spc="-128" dirty="0">
                <a:latin typeface="Arial"/>
                <a:cs typeface="Arial"/>
              </a:rPr>
              <a:t> </a:t>
            </a:r>
            <a:r>
              <a:rPr lang="en-US" spc="35" dirty="0">
                <a:latin typeface="Arial"/>
                <a:cs typeface="Arial"/>
              </a:rPr>
              <a:t>could </a:t>
            </a:r>
            <a:r>
              <a:rPr lang="en-US" spc="22" dirty="0">
                <a:latin typeface="Arial"/>
                <a:cs typeface="Arial"/>
              </a:rPr>
              <a:t>get </a:t>
            </a:r>
            <a:r>
              <a:rPr lang="en-US" spc="9" dirty="0">
                <a:latin typeface="Arial"/>
                <a:cs typeface="Arial"/>
              </a:rPr>
              <a:t>the </a:t>
            </a:r>
            <a:r>
              <a:rPr lang="en-US" spc="35" dirty="0">
                <a:latin typeface="Arial"/>
                <a:cs typeface="Arial"/>
              </a:rPr>
              <a:t>script </a:t>
            </a:r>
            <a:r>
              <a:rPr lang="en-US" spc="57" dirty="0">
                <a:latin typeface="Arial"/>
                <a:cs typeface="Arial"/>
              </a:rPr>
              <a:t>to</a:t>
            </a:r>
            <a:r>
              <a:rPr lang="en-US" spc="-137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run?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40F59-B795-0049-803B-C0A023D47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E2D12-0909-0044-B997-489491A774D2}" type="datetime1">
              <a:rPr lang="en-US" smtClean="0"/>
              <a:t>7/18/19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64BC7-6BAB-2A4D-80A1-738A781F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281A7-979E-B24A-BBA1-90291A97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710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16AD-441A-2441-A9A9-79B8574D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9" dirty="0"/>
              <a:t>P</a:t>
            </a:r>
            <a:r>
              <a:rPr lang="en-US" spc="-202" dirty="0"/>
              <a:t>r</a:t>
            </a:r>
            <a:r>
              <a:rPr lang="en-US" spc="-22" dirty="0"/>
              <a:t>o</a:t>
            </a:r>
            <a:r>
              <a:rPr lang="en-US" spc="66" dirty="0"/>
              <a:t>c</a:t>
            </a:r>
            <a:r>
              <a:rPr lang="en-US" spc="-176" dirty="0"/>
              <a:t>e</a:t>
            </a:r>
            <a:r>
              <a:rPr lang="en-US" spc="-97" dirty="0"/>
              <a:t>ss</a:t>
            </a:r>
            <a:r>
              <a:rPr lang="en-US" spc="-176" dirty="0"/>
              <a:t>e</a:t>
            </a:r>
            <a:r>
              <a:rPr lang="en-US" dirty="0"/>
              <a:t>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22D22-0831-454A-93BE-9B68B88FF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5810" indent="-214603">
              <a:spcBef>
                <a:spcPts val="649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sz="2250" spc="-35" dirty="0">
                <a:latin typeface="Arial"/>
                <a:cs typeface="Arial"/>
              </a:rPr>
              <a:t>A </a:t>
            </a:r>
            <a:r>
              <a:rPr lang="en-US" sz="2250" spc="9" dirty="0">
                <a:latin typeface="Arial"/>
                <a:cs typeface="Arial"/>
              </a:rPr>
              <a:t>process </a:t>
            </a:r>
            <a:r>
              <a:rPr lang="en-US" sz="2250" dirty="0">
                <a:latin typeface="Arial"/>
                <a:cs typeface="Arial"/>
              </a:rPr>
              <a:t>is </a:t>
            </a:r>
            <a:r>
              <a:rPr lang="en-US" sz="2250" spc="-35" dirty="0">
                <a:latin typeface="Arial"/>
                <a:cs typeface="Arial"/>
              </a:rPr>
              <a:t>a </a:t>
            </a:r>
            <a:r>
              <a:rPr lang="en-US" sz="2250" spc="4" dirty="0">
                <a:latin typeface="Arial"/>
                <a:cs typeface="Arial"/>
              </a:rPr>
              <a:t>unique </a:t>
            </a:r>
            <a:r>
              <a:rPr lang="en-US" sz="2250" spc="9" dirty="0">
                <a:latin typeface="Arial"/>
                <a:cs typeface="Arial"/>
              </a:rPr>
              <a:t>task; </a:t>
            </a:r>
            <a:r>
              <a:rPr lang="en-US" sz="2250" spc="44" dirty="0">
                <a:latin typeface="Arial"/>
                <a:cs typeface="Arial"/>
              </a:rPr>
              <a:t>it </a:t>
            </a:r>
            <a:r>
              <a:rPr lang="en-US" sz="2250" dirty="0">
                <a:latin typeface="Arial"/>
                <a:cs typeface="Arial"/>
              </a:rPr>
              <a:t>may </a:t>
            </a:r>
            <a:r>
              <a:rPr lang="en-US" sz="2250" spc="-22" dirty="0">
                <a:latin typeface="Arial"/>
                <a:cs typeface="Arial"/>
              </a:rPr>
              <a:t>have</a:t>
            </a:r>
            <a:r>
              <a:rPr lang="en-US" sz="2250" spc="-115" dirty="0">
                <a:latin typeface="Arial"/>
                <a:cs typeface="Arial"/>
              </a:rPr>
              <a:t> </a:t>
            </a:r>
            <a:r>
              <a:rPr lang="en-US" sz="2250" dirty="0">
                <a:latin typeface="Arial"/>
                <a:cs typeface="Arial"/>
              </a:rPr>
              <a:t>threads</a:t>
            </a:r>
          </a:p>
          <a:p>
            <a:pPr marL="225810" indent="-214603">
              <a:spcBef>
                <a:spcPts val="565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sz="2250" spc="-9" dirty="0">
                <a:latin typeface="Arial"/>
                <a:cs typeface="Arial"/>
              </a:rPr>
              <a:t>Examples:</a:t>
            </a:r>
            <a:endParaRPr lang="en-US" sz="2250" dirty="0">
              <a:latin typeface="Arial"/>
              <a:cs typeface="Arial"/>
            </a:endParaRPr>
          </a:p>
          <a:p>
            <a:pPr marL="504852" lvl="1" indent="-214603">
              <a:spcBef>
                <a:spcPts val="521"/>
              </a:spcBef>
              <a:buClr>
                <a:srgbClr val="9CBEBD"/>
              </a:buClr>
              <a:tabLst>
                <a:tab pos="504852" algn="l"/>
                <a:tab pos="505412" algn="l"/>
                <a:tab pos="3897614" algn="l"/>
              </a:tabLst>
            </a:pPr>
            <a:r>
              <a:rPr lang="en-US" sz="2030" spc="9" dirty="0">
                <a:latin typeface="Arial"/>
                <a:cs typeface="Arial"/>
              </a:rPr>
              <a:t>Foreground</a:t>
            </a:r>
            <a:r>
              <a:rPr lang="en-US" sz="2030" spc="57" dirty="0">
                <a:latin typeface="Arial"/>
                <a:cs typeface="Arial"/>
              </a:rPr>
              <a:t> </a:t>
            </a:r>
            <a:r>
              <a:rPr lang="en-US" sz="2030" spc="9" dirty="0">
                <a:latin typeface="Arial"/>
                <a:cs typeface="Arial"/>
              </a:rPr>
              <a:t>vs</a:t>
            </a:r>
            <a:r>
              <a:rPr lang="en-US" sz="2030" spc="57" dirty="0">
                <a:latin typeface="Arial"/>
                <a:cs typeface="Arial"/>
              </a:rPr>
              <a:t> </a:t>
            </a:r>
            <a:r>
              <a:rPr lang="en-US" sz="2030" spc="35" dirty="0">
                <a:latin typeface="Arial"/>
                <a:cs typeface="Arial"/>
              </a:rPr>
              <a:t>background	</a:t>
            </a:r>
            <a:r>
              <a:rPr lang="en-US" sz="2030" spc="-146" dirty="0">
                <a:latin typeface="Arial"/>
                <a:cs typeface="Arial"/>
              </a:rPr>
              <a:t>( </a:t>
            </a:r>
            <a:r>
              <a:rPr lang="en-US" sz="2030" spc="-57" dirty="0">
                <a:latin typeface="Arial"/>
                <a:cs typeface="Arial"/>
              </a:rPr>
              <a:t>&amp;</a:t>
            </a:r>
            <a:r>
              <a:rPr lang="en-US" sz="2030" spc="-247" dirty="0">
                <a:latin typeface="Arial"/>
                <a:cs typeface="Arial"/>
              </a:rPr>
              <a:t> </a:t>
            </a:r>
            <a:r>
              <a:rPr lang="en-US" sz="2030" spc="-146" dirty="0">
                <a:latin typeface="Arial"/>
                <a:cs typeface="Arial"/>
              </a:rPr>
              <a:t>)</a:t>
            </a:r>
            <a:endParaRPr lang="en-US" sz="2030" dirty="0">
              <a:latin typeface="Arial"/>
              <a:cs typeface="Arial"/>
            </a:endParaRPr>
          </a:p>
          <a:p>
            <a:pPr marL="504852" lvl="1" indent="-214603">
              <a:spcBef>
                <a:spcPts val="534"/>
              </a:spcBef>
              <a:buClr>
                <a:srgbClr val="9CBEBD"/>
              </a:buClr>
              <a:tabLst>
                <a:tab pos="504852" algn="l"/>
                <a:tab pos="505412" algn="l"/>
              </a:tabLst>
            </a:pPr>
            <a:r>
              <a:rPr lang="en-US" sz="2030" spc="35" dirty="0">
                <a:latin typeface="Arial"/>
                <a:cs typeface="Arial"/>
              </a:rPr>
              <a:t>jobs</a:t>
            </a:r>
            <a:r>
              <a:rPr lang="en-US" sz="2030" spc="4" dirty="0">
                <a:latin typeface="Arial"/>
                <a:cs typeface="Arial"/>
              </a:rPr>
              <a:t> </a:t>
            </a:r>
            <a:r>
              <a:rPr lang="en-US" sz="2030" spc="44" dirty="0">
                <a:latin typeface="Arial"/>
                <a:cs typeface="Arial"/>
              </a:rPr>
              <a:t>command</a:t>
            </a:r>
            <a:endParaRPr lang="en-US" sz="2030" dirty="0">
              <a:latin typeface="Arial"/>
              <a:cs typeface="Arial"/>
            </a:endParaRPr>
          </a:p>
          <a:p>
            <a:pPr marL="504852" lvl="1" indent="-214603">
              <a:spcBef>
                <a:spcPts val="565"/>
              </a:spcBef>
              <a:buClr>
                <a:srgbClr val="9CBEBD"/>
              </a:buClr>
              <a:tabLst>
                <a:tab pos="504852" algn="l"/>
                <a:tab pos="505412" algn="l"/>
                <a:tab pos="2272114" algn="l"/>
                <a:tab pos="2491761" algn="l"/>
              </a:tabLst>
            </a:pPr>
            <a:r>
              <a:rPr lang="en-US" sz="2030" spc="44" dirty="0">
                <a:latin typeface="Arial"/>
                <a:cs typeface="Arial"/>
              </a:rPr>
              <a:t>Ctl-C</a:t>
            </a:r>
            <a:r>
              <a:rPr lang="en-US" sz="2030" spc="22" dirty="0">
                <a:latin typeface="Arial"/>
                <a:cs typeface="Arial"/>
              </a:rPr>
              <a:t> </a:t>
            </a:r>
            <a:r>
              <a:rPr lang="en-US" sz="2030" spc="9" dirty="0">
                <a:latin typeface="Arial"/>
                <a:cs typeface="Arial"/>
              </a:rPr>
              <a:t>vs</a:t>
            </a:r>
            <a:r>
              <a:rPr lang="en-US" sz="2030" spc="22" dirty="0">
                <a:latin typeface="Arial"/>
                <a:cs typeface="Arial"/>
              </a:rPr>
              <a:t> </a:t>
            </a:r>
            <a:r>
              <a:rPr lang="en-US" sz="2030" spc="44" dirty="0">
                <a:latin typeface="Arial"/>
                <a:cs typeface="Arial"/>
              </a:rPr>
              <a:t>Ctl-Z	</a:t>
            </a:r>
            <a:r>
              <a:rPr lang="en-US" sz="2030" dirty="0">
                <a:latin typeface="Arial"/>
                <a:cs typeface="Arial"/>
              </a:rPr>
              <a:t>;	</a:t>
            </a:r>
            <a:r>
              <a:rPr lang="en-US" sz="2030" spc="66" dirty="0">
                <a:latin typeface="Arial"/>
                <a:cs typeface="Arial"/>
              </a:rPr>
              <a:t>bg</a:t>
            </a:r>
            <a:endParaRPr lang="en-US" sz="2030" dirty="0">
              <a:latin typeface="Arial"/>
              <a:cs typeface="Arial"/>
            </a:endParaRPr>
          </a:p>
          <a:p>
            <a:pPr marL="504852" lvl="1" indent="-214603">
              <a:spcBef>
                <a:spcPts val="538"/>
              </a:spcBef>
              <a:buClr>
                <a:srgbClr val="9CBEBD"/>
              </a:buClr>
              <a:tabLst>
                <a:tab pos="504852" algn="l"/>
                <a:tab pos="505412" algn="l"/>
              </a:tabLst>
            </a:pPr>
            <a:r>
              <a:rPr lang="en-US" sz="2030" spc="13" dirty="0">
                <a:latin typeface="Arial"/>
                <a:cs typeface="Arial"/>
              </a:rPr>
              <a:t>kill</a:t>
            </a:r>
            <a:endParaRPr lang="en-US" sz="203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CB2CB-6A3B-194C-A834-D74C23F5E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76C6-3619-F94B-9FC6-2FC81981AFA9}" type="datetime1">
              <a:rPr lang="en-US" smtClean="0"/>
              <a:t>7/18/19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85603-293D-004F-B74C-BBFBB8EB4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250A6-0C1F-8E4E-980F-793DD711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658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D7A3-C746-3F47-BBA4-8B36A10DD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1206">
              <a:lnSpc>
                <a:spcPct val="100000"/>
              </a:lnSpc>
              <a:spcBef>
                <a:spcPts val="807"/>
              </a:spcBef>
            </a:pPr>
            <a:r>
              <a:rPr lang="en-US" spc="-101" dirty="0"/>
              <a:t>Shells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66CD3-7B69-7E4B-BCA8-006652FEB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A9A57C"/>
              </a:buClr>
            </a:pPr>
            <a:r>
              <a:rPr lang="en-US" dirty="0"/>
              <a:t>The shell parses and interprets typed input, passes results to the rest of the OS, returns response as appropriate</a:t>
            </a:r>
          </a:p>
          <a:p>
            <a:pPr marL="225810" indent="-214603">
              <a:spcBef>
                <a:spcPts val="618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Bourne (</a:t>
            </a:r>
            <a:r>
              <a:rPr lang="en-US" dirty="0" err="1">
                <a:cs typeface="Arial"/>
              </a:rPr>
              <a:t>sh</a:t>
            </a:r>
            <a:r>
              <a:rPr lang="en-US" dirty="0">
                <a:cs typeface="Arial"/>
              </a:rPr>
              <a:t>) – early and rudimentary</a:t>
            </a:r>
          </a:p>
          <a:p>
            <a:pPr marL="225810" marR="1409775" indent="-214603">
              <a:spcBef>
                <a:spcPts val="538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Bourne-again (bash) – has many user-friendly extensions; default in Linux</a:t>
            </a:r>
          </a:p>
          <a:p>
            <a:pPr marL="225810" indent="-214603">
              <a:spcBef>
                <a:spcPts val="569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C (</a:t>
            </a:r>
            <a:r>
              <a:rPr lang="en-US" dirty="0" err="1">
                <a:cs typeface="Arial"/>
              </a:rPr>
              <a:t>csh</a:t>
            </a:r>
            <a:r>
              <a:rPr lang="en-US" dirty="0">
                <a:cs typeface="Arial"/>
              </a:rPr>
              <a:t>) – has C-like syntax</a:t>
            </a:r>
          </a:p>
          <a:p>
            <a:pPr marL="225810" indent="-214603">
              <a:spcBef>
                <a:spcPts val="534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T (</a:t>
            </a:r>
            <a:r>
              <a:rPr lang="en-US" dirty="0" err="1">
                <a:cs typeface="Arial"/>
              </a:rPr>
              <a:t>tcsh</a:t>
            </a:r>
            <a:r>
              <a:rPr lang="en-US" dirty="0">
                <a:cs typeface="Arial"/>
              </a:rPr>
              <a:t>) – extended version of </a:t>
            </a:r>
            <a:r>
              <a:rPr lang="en-US" dirty="0" err="1">
                <a:cs typeface="Arial"/>
              </a:rPr>
              <a:t>csh</a:t>
            </a:r>
            <a:endParaRPr lang="en-US" dirty="0">
              <a:cs typeface="Arial"/>
            </a:endParaRPr>
          </a:p>
          <a:p>
            <a:pPr marL="225810" marR="4483" indent="-214603">
              <a:spcBef>
                <a:spcPts val="565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Korn (</a:t>
            </a:r>
            <a:r>
              <a:rPr lang="en-US" dirty="0" err="1">
                <a:cs typeface="Arial"/>
              </a:rPr>
              <a:t>ksh</a:t>
            </a:r>
            <a:r>
              <a:rPr lang="en-US" dirty="0">
                <a:cs typeface="Arial"/>
              </a:rPr>
              <a:t>) – early extension of Bourne; was heavily used for programming</a:t>
            </a:r>
          </a:p>
          <a:p>
            <a:pPr marL="225810" indent="-214603">
              <a:spcBef>
                <a:spcPts val="543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Z (</a:t>
            </a:r>
            <a:r>
              <a:rPr lang="en-US" dirty="0" err="1">
                <a:cs typeface="Arial"/>
              </a:rPr>
              <a:t>zsh</a:t>
            </a:r>
            <a:r>
              <a:rPr lang="en-US" dirty="0">
                <a:cs typeface="Arial"/>
              </a:rPr>
              <a:t>) – includes features of bash and </a:t>
            </a:r>
            <a:r>
              <a:rPr lang="en-US" dirty="0" err="1">
                <a:cs typeface="Arial"/>
              </a:rPr>
              <a:t>tcsh</a:t>
            </a: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9B3B5-E00A-4D4A-8442-267EFE215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B594-2AFC-C44E-B66E-3D09A4F24016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FDB56-7B62-5040-BB99-3EC29E4EA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1284D-22E9-954E-9883-CB46E8AA0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86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2CFD-A68F-7C4D-B8B7-0D1E395A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10"/>
              <a:t>Shell</a:t>
            </a:r>
            <a:r>
              <a:rPr lang="en-US" spc="-265"/>
              <a:t> </a:t>
            </a:r>
            <a:r>
              <a:rPr lang="en-US" spc="-93"/>
              <a:t>features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D1381-71D4-7C48-A9D9-3EF2CC357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5810" indent="-214603">
              <a:spcBef>
                <a:spcPts val="101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spc="-97">
                <a:latin typeface="Arial"/>
                <a:cs typeface="Arial"/>
              </a:rPr>
              <a:t>Tab</a:t>
            </a:r>
            <a:r>
              <a:rPr lang="en-US" spc="-13">
                <a:latin typeface="Arial"/>
                <a:cs typeface="Arial"/>
              </a:rPr>
              <a:t> </a:t>
            </a:r>
            <a:r>
              <a:rPr lang="en-US" spc="26">
                <a:latin typeface="Arial"/>
                <a:cs typeface="Arial"/>
              </a:rPr>
              <a:t>completion</a:t>
            </a:r>
            <a:endParaRPr lang="en-US" sz="3600">
              <a:latin typeface="Times New Roman"/>
              <a:cs typeface="Times New Roman"/>
            </a:endParaRPr>
          </a:p>
          <a:p>
            <a:pPr marL="225810" indent="-214603">
              <a:buClr>
                <a:srgbClr val="A9A57C"/>
              </a:buClr>
              <a:tabLst>
                <a:tab pos="226371" algn="l"/>
              </a:tabLst>
            </a:pPr>
            <a:r>
              <a:rPr lang="en-US" spc="13">
                <a:latin typeface="Arial"/>
                <a:cs typeface="Arial"/>
              </a:rPr>
              <a:t>History </a:t>
            </a:r>
            <a:r>
              <a:rPr lang="en-US" spc="9">
                <a:latin typeface="Arial"/>
                <a:cs typeface="Arial"/>
              </a:rPr>
              <a:t>and </a:t>
            </a:r>
            <a:r>
              <a:rPr lang="en-US" spc="22">
                <a:latin typeface="Arial"/>
                <a:cs typeface="Arial"/>
              </a:rPr>
              <a:t>command-line</a:t>
            </a:r>
            <a:r>
              <a:rPr lang="en-US" spc="-66">
                <a:latin typeface="Arial"/>
                <a:cs typeface="Arial"/>
              </a:rPr>
              <a:t> </a:t>
            </a:r>
            <a:r>
              <a:rPr lang="en-US" spc="22">
                <a:latin typeface="Arial"/>
                <a:cs typeface="Arial"/>
              </a:rPr>
              <a:t>editing</a:t>
            </a:r>
            <a:endParaRPr lang="en-US" sz="3600">
              <a:latin typeface="Times New Roman"/>
              <a:cs typeface="Times New Roman"/>
            </a:endParaRPr>
          </a:p>
          <a:p>
            <a:pPr marL="225810" indent="-214603">
              <a:buClr>
                <a:srgbClr val="A9A57C"/>
              </a:buClr>
              <a:tabLst>
                <a:tab pos="226371" algn="l"/>
              </a:tabLst>
            </a:pPr>
            <a:r>
              <a:rPr lang="en-US" spc="22">
                <a:latin typeface="Arial"/>
                <a:cs typeface="Arial"/>
              </a:rPr>
              <a:t>Scripting </a:t>
            </a:r>
            <a:r>
              <a:rPr lang="en-US" spc="9">
                <a:latin typeface="Arial"/>
                <a:cs typeface="Arial"/>
              </a:rPr>
              <a:t>and</a:t>
            </a:r>
            <a:r>
              <a:rPr lang="en-US" spc="-57">
                <a:latin typeface="Arial"/>
                <a:cs typeface="Arial"/>
              </a:rPr>
              <a:t> </a:t>
            </a:r>
            <a:r>
              <a:rPr lang="en-US" spc="13">
                <a:latin typeface="Arial"/>
                <a:cs typeface="Arial"/>
              </a:rPr>
              <a:t>programming</a:t>
            </a:r>
            <a:endParaRPr lang="en-US" sz="3600">
              <a:latin typeface="Times New Roman"/>
              <a:cs typeface="Times New Roman"/>
            </a:endParaRPr>
          </a:p>
          <a:p>
            <a:pPr marL="225810" indent="-214603">
              <a:buClr>
                <a:srgbClr val="A9A57C"/>
              </a:buClr>
              <a:tabLst>
                <a:tab pos="226371" algn="l"/>
              </a:tabLst>
            </a:pPr>
            <a:r>
              <a:rPr lang="en-US" spc="26">
                <a:latin typeface="Arial"/>
                <a:cs typeface="Arial"/>
              </a:rPr>
              <a:t>Built-in</a:t>
            </a:r>
            <a:r>
              <a:rPr lang="en-US" spc="-13">
                <a:latin typeface="Arial"/>
                <a:cs typeface="Arial"/>
              </a:rPr>
              <a:t> </a:t>
            </a:r>
            <a:r>
              <a:rPr lang="en-US" spc="9">
                <a:latin typeface="Arial"/>
                <a:cs typeface="Arial"/>
              </a:rPr>
              <a:t>utilities</a:t>
            </a:r>
            <a:endParaRPr lang="en-US">
              <a:latin typeface="Arial"/>
              <a:cs typeface="Arial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53FB3-B092-BF4F-BC19-3D9426E01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B8846-70C6-8540-8D99-F70182F9B2F0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9F1EA-32AB-7F4D-8D4C-F4AD6D60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242-0E1D-C049-B44E-1183CEB67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52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5648-F9F3-AC4F-8F84-7C09CBBE5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1621E-7E09-BD49-A08E-E08E2DF2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9965"/>
          </a:xfrm>
        </p:spPr>
        <p:txBody>
          <a:bodyPr>
            <a:normAutofit/>
          </a:bodyPr>
          <a:lstStyle/>
          <a:p>
            <a:pPr marL="225810" indent="-214603">
              <a:spcBef>
                <a:spcPts val="671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sz="2250" spc="-4" dirty="0">
                <a:latin typeface="Arial"/>
                <a:cs typeface="Arial"/>
              </a:rPr>
              <a:t>Set </a:t>
            </a:r>
            <a:r>
              <a:rPr lang="en-US" sz="2250" spc="44" dirty="0">
                <a:latin typeface="Arial"/>
                <a:cs typeface="Arial"/>
              </a:rPr>
              <a:t>up </a:t>
            </a:r>
            <a:r>
              <a:rPr lang="en-US" sz="2250" spc="4" dirty="0">
                <a:latin typeface="Arial"/>
                <a:cs typeface="Arial"/>
              </a:rPr>
              <a:t>using </a:t>
            </a:r>
            <a:r>
              <a:rPr lang="en-US" sz="2250" spc="-9" dirty="0">
                <a:latin typeface="Arial"/>
                <a:cs typeface="Arial"/>
              </a:rPr>
              <a:t>shell </a:t>
            </a:r>
            <a:r>
              <a:rPr lang="en-US" sz="2250" spc="9" dirty="0">
                <a:latin typeface="Arial"/>
                <a:cs typeface="Arial"/>
              </a:rPr>
              <a:t>and </a:t>
            </a:r>
            <a:r>
              <a:rPr lang="en-US" sz="2250" dirty="0">
                <a:latin typeface="Arial"/>
                <a:cs typeface="Arial"/>
              </a:rPr>
              <a:t>environment</a:t>
            </a:r>
            <a:r>
              <a:rPr lang="en-US" sz="2250" spc="-124" dirty="0">
                <a:latin typeface="Arial"/>
                <a:cs typeface="Arial"/>
              </a:rPr>
              <a:t> </a:t>
            </a:r>
            <a:r>
              <a:rPr lang="en-US" sz="2250" spc="-4" dirty="0">
                <a:latin typeface="Arial"/>
                <a:cs typeface="Arial"/>
              </a:rPr>
              <a:t>variables</a:t>
            </a:r>
            <a:endParaRPr lang="en-US" sz="2250" dirty="0">
              <a:latin typeface="Arial"/>
              <a:cs typeface="Arial"/>
            </a:endParaRPr>
          </a:p>
          <a:p>
            <a:pPr marL="504852" lvl="1" indent="-214603">
              <a:spcBef>
                <a:spcPts val="552"/>
              </a:spcBef>
              <a:buClr>
                <a:srgbClr val="9CBEBD"/>
              </a:buClr>
              <a:tabLst>
                <a:tab pos="504852" algn="l"/>
                <a:tab pos="505412" algn="l"/>
              </a:tabLst>
            </a:pPr>
            <a:r>
              <a:rPr lang="en-US" sz="2030" dirty="0">
                <a:latin typeface="Arial"/>
                <a:cs typeface="Arial"/>
              </a:rPr>
              <a:t>shell: </a:t>
            </a:r>
            <a:r>
              <a:rPr lang="en-US" sz="2030" spc="22" dirty="0">
                <a:latin typeface="Arial"/>
                <a:cs typeface="Arial"/>
              </a:rPr>
              <a:t>only </a:t>
            </a:r>
            <a:r>
              <a:rPr lang="en-US" sz="2030" spc="13" dirty="0">
                <a:latin typeface="Arial"/>
                <a:cs typeface="Arial"/>
              </a:rPr>
              <a:t>effective </a:t>
            </a:r>
            <a:r>
              <a:rPr lang="en-US" sz="2030" spc="4" dirty="0">
                <a:latin typeface="Arial"/>
                <a:cs typeface="Arial"/>
              </a:rPr>
              <a:t>in </a:t>
            </a:r>
            <a:r>
              <a:rPr lang="en-US" sz="2030" spc="22" dirty="0">
                <a:latin typeface="Arial"/>
                <a:cs typeface="Arial"/>
              </a:rPr>
              <a:t>the current </a:t>
            </a:r>
            <a:r>
              <a:rPr lang="en-US" sz="2030" dirty="0">
                <a:latin typeface="Arial"/>
                <a:cs typeface="Arial"/>
              </a:rPr>
              <a:t>shell</a:t>
            </a:r>
            <a:r>
              <a:rPr lang="en-US" sz="2030" spc="-4" dirty="0">
                <a:latin typeface="Arial"/>
                <a:cs typeface="Arial"/>
              </a:rPr>
              <a:t> </a:t>
            </a:r>
            <a:r>
              <a:rPr lang="en-US" sz="2030" spc="22" dirty="0">
                <a:latin typeface="Arial"/>
                <a:cs typeface="Arial"/>
              </a:rPr>
              <a:t>itself</a:t>
            </a:r>
            <a:endParaRPr lang="en-US" sz="2030" dirty="0">
              <a:latin typeface="Arial"/>
              <a:cs typeface="Arial"/>
            </a:endParaRPr>
          </a:p>
          <a:p>
            <a:pPr marL="504852" marR="316583" lvl="1" indent="-214603">
              <a:lnSpc>
                <a:spcPct val="101400"/>
              </a:lnSpc>
              <a:spcBef>
                <a:spcPts val="499"/>
              </a:spcBef>
              <a:buClr>
                <a:srgbClr val="9CBEBD"/>
              </a:buClr>
              <a:tabLst>
                <a:tab pos="504852" algn="l"/>
                <a:tab pos="505412" algn="l"/>
              </a:tabLst>
            </a:pPr>
            <a:r>
              <a:rPr lang="en-US" sz="2030" spc="13" dirty="0">
                <a:latin typeface="Arial"/>
                <a:cs typeface="Arial"/>
              </a:rPr>
              <a:t>environment: </a:t>
            </a:r>
            <a:r>
              <a:rPr lang="en-US" sz="2030" spc="22" dirty="0">
                <a:latin typeface="Arial"/>
                <a:cs typeface="Arial"/>
              </a:rPr>
              <a:t>carry </a:t>
            </a:r>
            <a:r>
              <a:rPr lang="en-US" sz="2030" spc="31" dirty="0">
                <a:latin typeface="Arial"/>
                <a:cs typeface="Arial"/>
              </a:rPr>
              <a:t>forward </a:t>
            </a:r>
            <a:r>
              <a:rPr lang="en-US" sz="2030" spc="66" dirty="0">
                <a:latin typeface="Arial"/>
                <a:cs typeface="Arial"/>
              </a:rPr>
              <a:t>to </a:t>
            </a:r>
            <a:r>
              <a:rPr lang="en-US" sz="2030" spc="26" dirty="0">
                <a:latin typeface="Arial"/>
                <a:cs typeface="Arial"/>
              </a:rPr>
              <a:t>subsequent </a:t>
            </a:r>
            <a:r>
              <a:rPr lang="en-US" sz="2030" spc="44" dirty="0">
                <a:latin typeface="Arial"/>
                <a:cs typeface="Arial"/>
              </a:rPr>
              <a:t>commands </a:t>
            </a:r>
            <a:r>
              <a:rPr lang="en-US" sz="2030" spc="26" dirty="0">
                <a:latin typeface="Arial"/>
                <a:cs typeface="Arial"/>
              </a:rPr>
              <a:t>or  </a:t>
            </a:r>
            <a:r>
              <a:rPr lang="en-US" sz="2030" dirty="0">
                <a:latin typeface="Arial"/>
                <a:cs typeface="Arial"/>
              </a:rPr>
              <a:t>shells</a:t>
            </a:r>
          </a:p>
          <a:p>
            <a:pPr marL="225810" indent="-214603">
              <a:spcBef>
                <a:spcPts val="494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sz="2250" spc="-4" dirty="0">
                <a:latin typeface="Arial"/>
                <a:cs typeface="Arial"/>
              </a:rPr>
              <a:t>Set </a:t>
            </a:r>
            <a:r>
              <a:rPr lang="en-US" sz="2250" spc="13" dirty="0">
                <a:latin typeface="Arial"/>
                <a:cs typeface="Arial"/>
              </a:rPr>
              <a:t>default </a:t>
            </a:r>
            <a:r>
              <a:rPr lang="en-US" sz="2250" spc="-13" dirty="0">
                <a:latin typeface="Arial"/>
                <a:cs typeface="Arial"/>
              </a:rPr>
              <a:t>values </a:t>
            </a:r>
            <a:r>
              <a:rPr lang="en-US" sz="2250" spc="22" dirty="0">
                <a:latin typeface="Arial"/>
                <a:cs typeface="Arial"/>
              </a:rPr>
              <a:t>at </a:t>
            </a:r>
            <a:r>
              <a:rPr lang="en-US" sz="2250" spc="9" dirty="0">
                <a:latin typeface="Arial"/>
                <a:cs typeface="Arial"/>
              </a:rPr>
              <a:t>login </a:t>
            </a:r>
            <a:r>
              <a:rPr lang="en-US" sz="2250" spc="22" dirty="0">
                <a:latin typeface="Arial"/>
                <a:cs typeface="Arial"/>
              </a:rPr>
              <a:t>time </a:t>
            </a:r>
            <a:r>
              <a:rPr lang="en-US" sz="2250" spc="4" dirty="0">
                <a:latin typeface="Arial"/>
                <a:cs typeface="Arial"/>
              </a:rPr>
              <a:t>using</a:t>
            </a:r>
            <a:r>
              <a:rPr lang="en-US" sz="2250" spc="-212" dirty="0">
                <a:latin typeface="Arial"/>
                <a:cs typeface="Arial"/>
              </a:rPr>
              <a:t> </a:t>
            </a:r>
            <a:r>
              <a:rPr lang="en-US" sz="2250" spc="4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50" spc="4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bash_profile</a:t>
            </a:r>
            <a:r>
              <a:rPr lang="en-US" sz="22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50" spc="-40" dirty="0">
                <a:latin typeface="Arial"/>
                <a:cs typeface="Arial"/>
              </a:rPr>
              <a:t>(or</a:t>
            </a:r>
            <a:r>
              <a:rPr lang="en-US" sz="2250" spc="-53" dirty="0">
                <a:latin typeface="Arial"/>
                <a:cs typeface="Arial"/>
              </a:rPr>
              <a:t> </a:t>
            </a:r>
            <a:r>
              <a:rPr lang="en-US" sz="2250" spc="-9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.profile</a:t>
            </a:r>
            <a:r>
              <a:rPr lang="en-US" sz="2250" spc="-9" dirty="0">
                <a:latin typeface="Arial"/>
                <a:cs typeface="Arial"/>
              </a:rPr>
              <a:t>).</a:t>
            </a:r>
          </a:p>
          <a:p>
            <a:pPr marL="225810" indent="-214603">
              <a:spcBef>
                <a:spcPts val="494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sz="2250" spc="22" dirty="0">
                <a:latin typeface="Arial"/>
                <a:cs typeface="Arial"/>
              </a:rPr>
              <a:t>Non-login </a:t>
            </a:r>
            <a:r>
              <a:rPr lang="en-US" sz="2250" spc="4" dirty="0">
                <a:latin typeface="Arial"/>
                <a:cs typeface="Arial"/>
              </a:rPr>
              <a:t>interactive </a:t>
            </a:r>
            <a:r>
              <a:rPr lang="en-US" sz="2250" spc="-9" dirty="0">
                <a:latin typeface="Arial"/>
                <a:cs typeface="Arial"/>
              </a:rPr>
              <a:t>shells </a:t>
            </a:r>
            <a:r>
              <a:rPr lang="en-US" sz="2250" spc="22" dirty="0">
                <a:latin typeface="Arial"/>
                <a:cs typeface="Arial"/>
              </a:rPr>
              <a:t>will</a:t>
            </a:r>
            <a:r>
              <a:rPr lang="en-US" sz="2250" spc="-62" dirty="0">
                <a:latin typeface="Arial"/>
                <a:cs typeface="Arial"/>
              </a:rPr>
              <a:t> </a:t>
            </a:r>
            <a:r>
              <a:rPr lang="en-US" sz="2250" spc="-13" dirty="0">
                <a:latin typeface="Arial"/>
                <a:cs typeface="Arial"/>
              </a:rPr>
              <a:t>read </a:t>
            </a:r>
            <a:r>
              <a:rPr lang="en-US" sz="22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5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bashrc</a:t>
            </a:r>
            <a:r>
              <a:rPr lang="en-US" sz="2250" spc="-13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50" spc="4" dirty="0">
                <a:latin typeface="Arial"/>
                <a:cs typeface="Arial"/>
              </a:rPr>
              <a:t>instead.</a:t>
            </a:r>
            <a:endParaRPr lang="en-US" sz="2250" dirty="0">
              <a:latin typeface="Arial"/>
              <a:cs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687EFB-500B-4041-A82A-EEAE1DAB7560}"/>
              </a:ext>
            </a:extLst>
          </p:cNvPr>
          <p:cNvSpPr txBox="1">
            <a:spLocks/>
          </p:cNvSpPr>
          <p:nvPr/>
        </p:nvSpPr>
        <p:spPr>
          <a:xfrm>
            <a:off x="838200" y="4025591"/>
            <a:ext cx="4419600" cy="1746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7" indent="0">
              <a:spcBef>
                <a:spcPts val="671"/>
              </a:spcBef>
              <a:buClr>
                <a:srgbClr val="A9A57C"/>
              </a:buClr>
              <a:buNone/>
              <a:tabLst>
                <a:tab pos="226371" algn="l"/>
              </a:tabLst>
            </a:pPr>
            <a:r>
              <a:rPr lang="en-US" spc="-4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pc="-88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pc="-4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var_name</a:t>
            </a:r>
            <a:r>
              <a:rPr lang="en-US" spc="-4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[=value]</a:t>
            </a:r>
          </a:p>
          <a:p>
            <a:pPr marL="11207" indent="0">
              <a:spcBef>
                <a:spcPts val="671"/>
              </a:spcBef>
              <a:buClr>
                <a:srgbClr val="A9A57C"/>
              </a:buClr>
              <a:buNone/>
              <a:tabLst>
                <a:tab pos="226371" algn="l"/>
              </a:tabLst>
            </a:pPr>
            <a:r>
              <a:rPr lang="en-US" spc="-4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 VAR_NAME[=value]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207" indent="0">
              <a:spcBef>
                <a:spcPts val="671"/>
              </a:spcBef>
              <a:buClr>
                <a:srgbClr val="A9A57C"/>
              </a:buClr>
              <a:buNone/>
              <a:tabLst>
                <a:tab pos="226371" algn="l"/>
              </a:tabLst>
            </a:pPr>
            <a:r>
              <a:rPr lang="en-US" spc="-18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207" indent="0">
              <a:spcBef>
                <a:spcPts val="671"/>
              </a:spcBef>
              <a:buClr>
                <a:srgbClr val="A9A57C"/>
              </a:buClr>
              <a:buNone/>
              <a:tabLst>
                <a:tab pos="226371" algn="l"/>
              </a:tabLst>
            </a:pPr>
            <a:r>
              <a:rPr lang="en-US" spc="-18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$VAR_NAME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3A9024-FCC1-2545-82D7-CF0A1385AF78}"/>
              </a:ext>
            </a:extLst>
          </p:cNvPr>
          <p:cNvSpPr txBox="1">
            <a:spLocks/>
          </p:cNvSpPr>
          <p:nvPr/>
        </p:nvSpPr>
        <p:spPr>
          <a:xfrm>
            <a:off x="5257800" y="4025590"/>
            <a:ext cx="4419600" cy="1746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7" indent="0">
              <a:spcBef>
                <a:spcPts val="671"/>
              </a:spcBef>
              <a:buClr>
                <a:srgbClr val="A9A57C"/>
              </a:buClr>
              <a:buNone/>
              <a:tabLst>
                <a:tab pos="226371" algn="l"/>
              </a:tabLst>
            </a:pPr>
            <a:r>
              <a:rPr lang="en-US" spc="-66" dirty="0">
                <a:solidFill>
                  <a:srgbClr val="2F2B20"/>
                </a:solidFill>
                <a:latin typeface="Arial"/>
                <a:cs typeface="Arial"/>
              </a:rPr>
              <a:t>(</a:t>
            </a:r>
            <a:r>
              <a:rPr lang="en-US" spc="-106" dirty="0">
                <a:solidFill>
                  <a:srgbClr val="2F2B20"/>
                </a:solidFill>
                <a:latin typeface="Arial"/>
                <a:cs typeface="Arial"/>
              </a:rPr>
              <a:t>s</a:t>
            </a: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h</a:t>
            </a:r>
            <a:r>
              <a:rPr lang="en-US" spc="-44" dirty="0">
                <a:solidFill>
                  <a:srgbClr val="2F2B20"/>
                </a:solidFill>
                <a:latin typeface="Arial"/>
                <a:cs typeface="Arial"/>
              </a:rPr>
              <a:t>e</a:t>
            </a: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ll</a:t>
            </a:r>
            <a:r>
              <a:rPr lang="en-US" spc="-163" dirty="0">
                <a:solidFill>
                  <a:srgbClr val="2F2B20"/>
                </a:solidFill>
                <a:latin typeface="Arial"/>
                <a:cs typeface="Arial"/>
              </a:rPr>
              <a:t>)</a:t>
            </a:r>
            <a:endParaRPr lang="en-US" spc="-4" dirty="0">
              <a:solidFill>
                <a:srgbClr val="2F2B20"/>
              </a:solidFill>
              <a:latin typeface="Courier New"/>
              <a:cs typeface="Courier New"/>
            </a:endParaRPr>
          </a:p>
          <a:p>
            <a:pPr marL="11207" indent="0">
              <a:spcBef>
                <a:spcPts val="671"/>
              </a:spcBef>
              <a:buClr>
                <a:srgbClr val="A9A57C"/>
              </a:buClr>
              <a:buNone/>
              <a:tabLst>
                <a:tab pos="226371" algn="l"/>
              </a:tabLst>
            </a:pPr>
            <a:r>
              <a:rPr lang="en-US" spc="-22" dirty="0">
                <a:solidFill>
                  <a:srgbClr val="2F2B20"/>
                </a:solidFill>
                <a:latin typeface="Arial"/>
                <a:cs typeface="Arial"/>
              </a:rPr>
              <a:t>(environment) </a:t>
            </a:r>
          </a:p>
          <a:p>
            <a:pPr marL="11207" indent="0">
              <a:spcBef>
                <a:spcPts val="671"/>
              </a:spcBef>
              <a:buClr>
                <a:srgbClr val="A9A57C"/>
              </a:buClr>
              <a:buNone/>
              <a:tabLst>
                <a:tab pos="226371" algn="l"/>
              </a:tabLst>
            </a:pPr>
            <a:r>
              <a:rPr lang="en-US" spc="-4" dirty="0">
                <a:solidFill>
                  <a:srgbClr val="2F2B20"/>
                </a:solidFill>
                <a:latin typeface="Arial"/>
                <a:cs typeface="Arial"/>
              </a:rPr>
              <a:t>(shows </a:t>
            </a:r>
            <a:r>
              <a:rPr lang="en-US" spc="9" dirty="0">
                <a:solidFill>
                  <a:srgbClr val="2F2B20"/>
                </a:solidFill>
                <a:latin typeface="Arial"/>
                <a:cs typeface="Arial"/>
              </a:rPr>
              <a:t>current</a:t>
            </a:r>
            <a:r>
              <a:rPr lang="en-US" spc="-88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spc="-22" dirty="0">
                <a:solidFill>
                  <a:srgbClr val="2F2B20"/>
                </a:solidFill>
                <a:latin typeface="Arial"/>
                <a:cs typeface="Arial"/>
              </a:rPr>
              <a:t>variables)</a:t>
            </a:r>
            <a:endParaRPr lang="en-US" dirty="0">
              <a:latin typeface="Arial"/>
              <a:cs typeface="Arial"/>
            </a:endParaRPr>
          </a:p>
          <a:p>
            <a:pPr marL="11207" indent="0">
              <a:spcBef>
                <a:spcPts val="671"/>
              </a:spcBef>
              <a:buClr>
                <a:srgbClr val="A9A57C"/>
              </a:buClr>
              <a:buNone/>
              <a:tabLst>
                <a:tab pos="226371" algn="l"/>
              </a:tabLst>
            </a:pPr>
            <a:r>
              <a:rPr lang="en-US" spc="-35" dirty="0">
                <a:solidFill>
                  <a:srgbClr val="2F2B20"/>
                </a:solidFill>
                <a:latin typeface="Arial"/>
                <a:cs typeface="Arial"/>
              </a:rPr>
              <a:t>(refers </a:t>
            </a:r>
            <a:r>
              <a:rPr lang="en-US" spc="57" dirty="0">
                <a:solidFill>
                  <a:srgbClr val="2F2B20"/>
                </a:solidFill>
                <a:latin typeface="Arial"/>
                <a:cs typeface="Arial"/>
              </a:rPr>
              <a:t>to </a:t>
            </a:r>
            <a:r>
              <a:rPr lang="en-US" spc="-18" dirty="0">
                <a:solidFill>
                  <a:srgbClr val="2F2B20"/>
                </a:solidFill>
                <a:latin typeface="Arial"/>
                <a:cs typeface="Arial"/>
              </a:rPr>
              <a:t>value </a:t>
            </a:r>
            <a:r>
              <a:rPr lang="en-US" spc="35" dirty="0">
                <a:solidFill>
                  <a:srgbClr val="2F2B20"/>
                </a:solidFill>
                <a:latin typeface="Arial"/>
                <a:cs typeface="Arial"/>
              </a:rPr>
              <a:t>of</a:t>
            </a:r>
            <a:r>
              <a:rPr lang="en-US" spc="-79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spc="-26" dirty="0">
                <a:solidFill>
                  <a:srgbClr val="2F2B20"/>
                </a:solidFill>
                <a:latin typeface="Arial"/>
                <a:cs typeface="Arial"/>
              </a:rPr>
              <a:t>variable)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04559D-4D8C-8D4F-A628-BC0783C41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3CF77-138D-AC4E-BC7A-3C9C6F459B06}" type="datetime1">
              <a:rPr lang="en-US" smtClean="0"/>
              <a:t>7/18/19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503B964-AC14-1046-AF85-059784042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0B986A-CC4A-F94F-B17C-F1B80AFD3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2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DA38-DF31-6741-ADDE-93446F63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79"/>
              <a:t>Useful</a:t>
            </a:r>
            <a:r>
              <a:rPr lang="en-US" spc="-251"/>
              <a:t> </a:t>
            </a:r>
            <a:r>
              <a:rPr lang="en-US" spc="-106"/>
              <a:t>variables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C0137-D7B4-3440-A419-7A92D85D3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810" indent="-214603">
              <a:spcBef>
                <a:spcPts val="379"/>
              </a:spcBef>
              <a:buClr>
                <a:srgbClr val="A9A57C"/>
              </a:buClr>
              <a:buFont typeface="Arial"/>
              <a:buChar char="•"/>
              <a:tabLst>
                <a:tab pos="226371" algn="l"/>
              </a:tabLst>
            </a:pPr>
            <a:r>
              <a:rPr lang="en-US" spc="-13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spc="-13">
                <a:solidFill>
                  <a:srgbClr val="2F2B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pc="-13">
                <a:solidFill>
                  <a:srgbClr val="2F2B20"/>
                </a:solidFill>
                <a:cs typeface="Consolas" panose="020B0609020204030204" pitchFamily="49" charset="0"/>
              </a:rPr>
              <a:t>-- </a:t>
            </a:r>
            <a:r>
              <a:rPr lang="en-US" spc="22">
                <a:solidFill>
                  <a:srgbClr val="2F2B20"/>
                </a:solidFill>
                <a:cs typeface="Arial"/>
              </a:rPr>
              <a:t>directories </a:t>
            </a:r>
            <a:r>
              <a:rPr lang="en-US" spc="66">
                <a:solidFill>
                  <a:srgbClr val="2F2B20"/>
                </a:solidFill>
                <a:cs typeface="Arial"/>
              </a:rPr>
              <a:t>to </a:t>
            </a:r>
            <a:r>
              <a:rPr lang="en-US" spc="4">
                <a:solidFill>
                  <a:srgbClr val="2F2B20"/>
                </a:solidFill>
                <a:cs typeface="Arial"/>
              </a:rPr>
              <a:t>search </a:t>
            </a:r>
            <a:r>
              <a:rPr lang="en-US" spc="31">
                <a:solidFill>
                  <a:srgbClr val="2F2B20"/>
                </a:solidFill>
                <a:cs typeface="Arial"/>
              </a:rPr>
              <a:t>for</a:t>
            </a:r>
            <a:r>
              <a:rPr lang="en-US" spc="-9">
                <a:solidFill>
                  <a:srgbClr val="2F2B20"/>
                </a:solidFill>
                <a:cs typeface="Arial"/>
              </a:rPr>
              <a:t> </a:t>
            </a:r>
            <a:r>
              <a:rPr lang="en-US" spc="44">
                <a:solidFill>
                  <a:srgbClr val="2F2B20"/>
                </a:solidFill>
                <a:cs typeface="Arial"/>
              </a:rPr>
              <a:t>commands</a:t>
            </a:r>
            <a:endParaRPr lang="en-US">
              <a:cs typeface="Arial"/>
            </a:endParaRPr>
          </a:p>
          <a:p>
            <a:pPr marL="225810" indent="-214603">
              <a:spcBef>
                <a:spcPts val="296"/>
              </a:spcBef>
              <a:buClr>
                <a:srgbClr val="A9A57C"/>
              </a:buClr>
              <a:buFont typeface="Arial"/>
              <a:buChar char="•"/>
              <a:tabLst>
                <a:tab pos="226371" algn="l"/>
              </a:tabLst>
            </a:pPr>
            <a:r>
              <a:rPr lang="en-US" spc="-13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HOME</a:t>
            </a:r>
            <a:r>
              <a:rPr lang="en-US" spc="-13">
                <a:solidFill>
                  <a:srgbClr val="2F2B20"/>
                </a:solidFill>
                <a:latin typeface="Consolas" panose="020B0609020204030204" pitchFamily="49" charset="0"/>
                <a:cs typeface="Arial"/>
              </a:rPr>
              <a:t> </a:t>
            </a:r>
            <a:r>
              <a:rPr lang="en-US" spc="-13">
                <a:solidFill>
                  <a:srgbClr val="2F2B20"/>
                </a:solidFill>
                <a:cs typeface="Arial"/>
              </a:rPr>
              <a:t>-- </a:t>
            </a:r>
            <a:r>
              <a:rPr lang="en-US" spc="22">
                <a:solidFill>
                  <a:srgbClr val="2F2B20"/>
                </a:solidFill>
                <a:cs typeface="Arial"/>
              </a:rPr>
              <a:t>home</a:t>
            </a:r>
            <a:r>
              <a:rPr lang="en-US" spc="35">
                <a:solidFill>
                  <a:srgbClr val="2F2B20"/>
                </a:solidFill>
                <a:cs typeface="Arial"/>
              </a:rPr>
              <a:t> </a:t>
            </a:r>
            <a:r>
              <a:rPr lang="en-US" spc="26">
                <a:solidFill>
                  <a:srgbClr val="2F2B20"/>
                </a:solidFill>
                <a:cs typeface="Arial"/>
              </a:rPr>
              <a:t>directory</a:t>
            </a:r>
            <a:endParaRPr lang="en-US">
              <a:cs typeface="Arial"/>
            </a:endParaRPr>
          </a:p>
          <a:p>
            <a:pPr marL="225810" indent="-214603">
              <a:spcBef>
                <a:spcPts val="296"/>
              </a:spcBef>
              <a:buClr>
                <a:srgbClr val="A9A57C"/>
              </a:buClr>
              <a:buFont typeface="Arial"/>
              <a:buChar char="•"/>
              <a:tabLst>
                <a:tab pos="226371" algn="l"/>
              </a:tabLst>
            </a:pPr>
            <a:r>
              <a:rPr lang="en-US" spc="-18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lang="en-US" spc="-18">
                <a:solidFill>
                  <a:srgbClr val="2F2B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pc="-18">
                <a:solidFill>
                  <a:srgbClr val="2F2B20"/>
                </a:solidFill>
                <a:cs typeface="Consolas" panose="020B0609020204030204" pitchFamily="49" charset="0"/>
              </a:rPr>
              <a:t>--</a:t>
            </a:r>
            <a:r>
              <a:rPr lang="en-US" spc="-18">
                <a:solidFill>
                  <a:srgbClr val="2F2B20"/>
                </a:solidFill>
                <a:cs typeface="Arial"/>
              </a:rPr>
              <a:t> </a:t>
            </a:r>
            <a:r>
              <a:rPr lang="en-US" spc="4">
                <a:solidFill>
                  <a:srgbClr val="2F2B20"/>
                </a:solidFill>
                <a:cs typeface="Arial"/>
              </a:rPr>
              <a:t>screen where </a:t>
            </a:r>
            <a:r>
              <a:rPr lang="en-US" spc="22">
                <a:solidFill>
                  <a:srgbClr val="2F2B20"/>
                </a:solidFill>
                <a:cs typeface="Arial"/>
              </a:rPr>
              <a:t>graphical </a:t>
            </a:r>
            <a:r>
              <a:rPr lang="en-US" spc="49">
                <a:solidFill>
                  <a:srgbClr val="2F2B20"/>
                </a:solidFill>
                <a:cs typeface="Arial"/>
              </a:rPr>
              <a:t>output </a:t>
            </a:r>
            <a:r>
              <a:rPr lang="en-US" spc="22">
                <a:solidFill>
                  <a:srgbClr val="2F2B20"/>
                </a:solidFill>
                <a:cs typeface="Arial"/>
              </a:rPr>
              <a:t>will</a:t>
            </a:r>
            <a:r>
              <a:rPr lang="en-US" spc="13">
                <a:solidFill>
                  <a:srgbClr val="2F2B20"/>
                </a:solidFill>
                <a:cs typeface="Arial"/>
              </a:rPr>
              <a:t> </a:t>
            </a:r>
            <a:r>
              <a:rPr lang="en-US" spc="22">
                <a:solidFill>
                  <a:srgbClr val="2F2B20"/>
                </a:solidFill>
                <a:cs typeface="Arial"/>
              </a:rPr>
              <a:t>appear</a:t>
            </a:r>
            <a:endParaRPr lang="en-US">
              <a:cs typeface="Arial"/>
            </a:endParaRPr>
          </a:p>
          <a:p>
            <a:pPr marL="225810" indent="-214603">
              <a:spcBef>
                <a:spcPts val="291"/>
              </a:spcBef>
              <a:buClr>
                <a:srgbClr val="A9A57C"/>
              </a:buClr>
              <a:buFont typeface="Arial"/>
              <a:buChar char="•"/>
              <a:tabLst>
                <a:tab pos="226371" algn="l"/>
              </a:tabLst>
            </a:pPr>
            <a:r>
              <a:rPr lang="en-US" spc="-18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MANPATH</a:t>
            </a:r>
            <a:r>
              <a:rPr lang="en-US" spc="-18">
                <a:solidFill>
                  <a:srgbClr val="2F2B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pc="-18">
                <a:solidFill>
                  <a:srgbClr val="2F2B20"/>
                </a:solidFill>
                <a:cs typeface="Consolas" panose="020B0609020204030204" pitchFamily="49" charset="0"/>
              </a:rPr>
              <a:t>--</a:t>
            </a:r>
            <a:r>
              <a:rPr lang="en-US" spc="-18">
                <a:solidFill>
                  <a:srgbClr val="2F2B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pc="22">
                <a:solidFill>
                  <a:srgbClr val="2F2B20"/>
                </a:solidFill>
                <a:cs typeface="Arial"/>
              </a:rPr>
              <a:t>directories </a:t>
            </a:r>
            <a:r>
              <a:rPr lang="en-US" spc="66">
                <a:solidFill>
                  <a:srgbClr val="2F2B20"/>
                </a:solidFill>
                <a:cs typeface="Arial"/>
              </a:rPr>
              <a:t>to </a:t>
            </a:r>
            <a:r>
              <a:rPr lang="en-US" spc="4">
                <a:solidFill>
                  <a:srgbClr val="2F2B20"/>
                </a:solidFill>
                <a:cs typeface="Arial"/>
              </a:rPr>
              <a:t>search </a:t>
            </a:r>
            <a:r>
              <a:rPr lang="en-US" spc="31">
                <a:solidFill>
                  <a:srgbClr val="2F2B20"/>
                </a:solidFill>
                <a:cs typeface="Arial"/>
              </a:rPr>
              <a:t>for </a:t>
            </a:r>
            <a:r>
              <a:rPr lang="en-US" spc="4">
                <a:solidFill>
                  <a:srgbClr val="2F2B20"/>
                </a:solidFill>
                <a:cs typeface="Arial"/>
              </a:rPr>
              <a:t>manual</a:t>
            </a:r>
            <a:r>
              <a:rPr lang="en-US" spc="-13">
                <a:solidFill>
                  <a:srgbClr val="2F2B20"/>
                </a:solidFill>
                <a:cs typeface="Arial"/>
              </a:rPr>
              <a:t> </a:t>
            </a:r>
            <a:r>
              <a:rPr lang="en-US" spc="22">
                <a:solidFill>
                  <a:srgbClr val="2F2B20"/>
                </a:solidFill>
                <a:cs typeface="Arial"/>
              </a:rPr>
              <a:t>pages</a:t>
            </a:r>
            <a:endParaRPr lang="en-US">
              <a:cs typeface="Arial"/>
            </a:endParaRPr>
          </a:p>
          <a:p>
            <a:pPr marL="225810" indent="-214603">
              <a:spcBef>
                <a:spcPts val="296"/>
              </a:spcBef>
              <a:buClr>
                <a:srgbClr val="A9A57C"/>
              </a:buClr>
              <a:buFont typeface="Arial"/>
              <a:buChar char="•"/>
              <a:tabLst>
                <a:tab pos="226371" algn="l"/>
              </a:tabLst>
            </a:pPr>
            <a:r>
              <a:rPr lang="en-US" spc="-13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US" spc="-13">
                <a:solidFill>
                  <a:srgbClr val="2F2B20"/>
                </a:solidFill>
                <a:latin typeface="Consolas" panose="020B0609020204030204" pitchFamily="49" charset="0"/>
                <a:cs typeface="Arial"/>
              </a:rPr>
              <a:t> </a:t>
            </a:r>
            <a:r>
              <a:rPr lang="en-US" spc="-13">
                <a:solidFill>
                  <a:srgbClr val="2F2B20"/>
                </a:solidFill>
                <a:cs typeface="Arial"/>
              </a:rPr>
              <a:t>-- </a:t>
            </a:r>
            <a:r>
              <a:rPr lang="en-US" spc="22">
                <a:solidFill>
                  <a:srgbClr val="2F2B20"/>
                </a:solidFill>
                <a:cs typeface="Arial"/>
              </a:rPr>
              <a:t>current </a:t>
            </a:r>
            <a:r>
              <a:rPr lang="en-US" spc="4">
                <a:solidFill>
                  <a:srgbClr val="2F2B20"/>
                </a:solidFill>
                <a:cs typeface="Arial"/>
              </a:rPr>
              <a:t>language</a:t>
            </a:r>
            <a:r>
              <a:rPr lang="en-US" spc="22">
                <a:solidFill>
                  <a:srgbClr val="2F2B20"/>
                </a:solidFill>
                <a:cs typeface="Arial"/>
              </a:rPr>
              <a:t> </a:t>
            </a:r>
            <a:r>
              <a:rPr lang="en-US" spc="31">
                <a:solidFill>
                  <a:srgbClr val="2F2B20"/>
                </a:solidFill>
                <a:cs typeface="Arial"/>
              </a:rPr>
              <a:t>encoding</a:t>
            </a:r>
            <a:endParaRPr lang="en-US">
              <a:cs typeface="Arial"/>
            </a:endParaRPr>
          </a:p>
          <a:p>
            <a:pPr marL="225810" indent="-214603">
              <a:spcBef>
                <a:spcPts val="296"/>
              </a:spcBef>
              <a:buClr>
                <a:srgbClr val="A9A57C"/>
              </a:buClr>
              <a:buFont typeface="Arial"/>
              <a:buChar char="•"/>
              <a:tabLst>
                <a:tab pos="226371" algn="l"/>
              </a:tabLst>
            </a:pPr>
            <a:r>
              <a:rPr lang="en-US" spc="-13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spc="-13">
                <a:solidFill>
                  <a:srgbClr val="2F2B20"/>
                </a:solidFill>
                <a:latin typeface="Consolas" panose="020B0609020204030204" pitchFamily="49" charset="0"/>
                <a:cs typeface="Arial"/>
              </a:rPr>
              <a:t> </a:t>
            </a:r>
            <a:r>
              <a:rPr lang="en-US" spc="-13">
                <a:solidFill>
                  <a:srgbClr val="2F2B20"/>
                </a:solidFill>
                <a:cs typeface="Arial"/>
              </a:rPr>
              <a:t>-- </a:t>
            </a:r>
            <a:r>
              <a:rPr lang="en-US" spc="22">
                <a:solidFill>
                  <a:srgbClr val="2F2B20"/>
                </a:solidFill>
                <a:cs typeface="Arial"/>
              </a:rPr>
              <a:t>current </a:t>
            </a:r>
            <a:r>
              <a:rPr lang="en-US" spc="35">
                <a:solidFill>
                  <a:srgbClr val="2F2B20"/>
                </a:solidFill>
                <a:cs typeface="Arial"/>
              </a:rPr>
              <a:t>working</a:t>
            </a:r>
            <a:r>
              <a:rPr lang="en-US" spc="22">
                <a:solidFill>
                  <a:srgbClr val="2F2B20"/>
                </a:solidFill>
                <a:cs typeface="Arial"/>
              </a:rPr>
              <a:t> </a:t>
            </a:r>
            <a:r>
              <a:rPr lang="en-US" spc="26">
                <a:solidFill>
                  <a:srgbClr val="2F2B20"/>
                </a:solidFill>
                <a:cs typeface="Arial"/>
              </a:rPr>
              <a:t>directory</a:t>
            </a:r>
            <a:endParaRPr lang="en-US">
              <a:cs typeface="Arial"/>
            </a:endParaRPr>
          </a:p>
          <a:p>
            <a:pPr marL="225810" indent="-214603">
              <a:spcBef>
                <a:spcPts val="291"/>
              </a:spcBef>
              <a:buClr>
                <a:srgbClr val="A9A57C"/>
              </a:buClr>
              <a:buFont typeface="Arial"/>
              <a:buChar char="•"/>
              <a:tabLst>
                <a:tab pos="226371" algn="l"/>
              </a:tabLst>
            </a:pPr>
            <a:r>
              <a:rPr lang="en-US" spc="-13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spc="-13">
                <a:solidFill>
                  <a:srgbClr val="2F2B20"/>
                </a:solidFill>
                <a:latin typeface="Consolas" panose="020B0609020204030204" pitchFamily="49" charset="0"/>
                <a:cs typeface="Arial"/>
              </a:rPr>
              <a:t> </a:t>
            </a:r>
            <a:r>
              <a:rPr lang="en-US" spc="-13">
                <a:solidFill>
                  <a:srgbClr val="2F2B20"/>
                </a:solidFill>
                <a:cs typeface="Arial"/>
              </a:rPr>
              <a:t>--</a:t>
            </a:r>
            <a:r>
              <a:rPr lang="en-US" spc="4">
                <a:solidFill>
                  <a:srgbClr val="2F2B20"/>
                </a:solidFill>
                <a:cs typeface="Arial"/>
              </a:rPr>
              <a:t> </a:t>
            </a:r>
            <a:r>
              <a:rPr lang="en-US" spc="9">
                <a:solidFill>
                  <a:srgbClr val="2F2B20"/>
                </a:solidFill>
                <a:cs typeface="Arial"/>
              </a:rPr>
              <a:t>username</a:t>
            </a:r>
            <a:endParaRPr lang="en-US">
              <a:cs typeface="Arial"/>
            </a:endParaRPr>
          </a:p>
          <a:p>
            <a:pPr marL="225810" marR="379339" indent="-214603">
              <a:lnSpc>
                <a:spcPct val="97700"/>
              </a:lnSpc>
              <a:spcBef>
                <a:spcPts val="371"/>
              </a:spcBef>
              <a:buClr>
                <a:srgbClr val="A9A57C"/>
              </a:buClr>
              <a:buFont typeface="Arial"/>
              <a:buChar char="•"/>
              <a:tabLst>
                <a:tab pos="226371" algn="l"/>
              </a:tabLst>
            </a:pPr>
            <a:r>
              <a:rPr lang="en-US" spc="-18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LD_LIBRARY_PATH </a:t>
            </a:r>
            <a:r>
              <a:rPr lang="en-US" spc="-18">
                <a:solidFill>
                  <a:srgbClr val="2F2B20"/>
                </a:solidFill>
                <a:cs typeface="Arial"/>
              </a:rPr>
              <a:t>-- </a:t>
            </a:r>
            <a:r>
              <a:rPr lang="en-US" spc="22">
                <a:solidFill>
                  <a:srgbClr val="2F2B20"/>
                </a:solidFill>
                <a:cs typeface="Arial"/>
              </a:rPr>
              <a:t>directories </a:t>
            </a:r>
            <a:r>
              <a:rPr lang="en-US" spc="66">
                <a:solidFill>
                  <a:srgbClr val="2F2B20"/>
                </a:solidFill>
                <a:cs typeface="Arial"/>
              </a:rPr>
              <a:t>to </a:t>
            </a:r>
            <a:r>
              <a:rPr lang="en-US" spc="4">
                <a:solidFill>
                  <a:srgbClr val="2F2B20"/>
                </a:solidFill>
                <a:cs typeface="Arial"/>
              </a:rPr>
              <a:t>search </a:t>
            </a:r>
            <a:r>
              <a:rPr lang="en-US" spc="31">
                <a:solidFill>
                  <a:srgbClr val="2F2B20"/>
                </a:solidFill>
                <a:cs typeface="Arial"/>
              </a:rPr>
              <a:t>for </a:t>
            </a:r>
            <a:r>
              <a:rPr lang="en-US" spc="4">
                <a:solidFill>
                  <a:srgbClr val="2F2B20"/>
                </a:solidFill>
                <a:cs typeface="Arial"/>
              </a:rPr>
              <a:t>shared </a:t>
            </a:r>
            <a:r>
              <a:rPr lang="en-US" spc="44">
                <a:solidFill>
                  <a:srgbClr val="2F2B20"/>
                </a:solidFill>
                <a:cs typeface="Arial"/>
              </a:rPr>
              <a:t>objects </a:t>
            </a:r>
            <a:r>
              <a:rPr lang="en-US" spc="22">
                <a:solidFill>
                  <a:srgbClr val="2F2B20"/>
                </a:solidFill>
                <a:cs typeface="Arial"/>
              </a:rPr>
              <a:t>(dynamically-loaded</a:t>
            </a:r>
            <a:r>
              <a:rPr lang="en-US" spc="-22">
                <a:solidFill>
                  <a:srgbClr val="2F2B20"/>
                </a:solidFill>
                <a:cs typeface="Arial"/>
              </a:rPr>
              <a:t> </a:t>
            </a:r>
            <a:r>
              <a:rPr lang="en-US" spc="-9">
                <a:solidFill>
                  <a:srgbClr val="2F2B20"/>
                </a:solidFill>
                <a:cs typeface="Arial"/>
              </a:rPr>
              <a:t>libs)</a:t>
            </a:r>
            <a:endParaRPr lang="en-US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448B6-AAA2-1947-8927-79922E7D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07D4-2FAA-114A-923E-25806D0D2BE6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FCF94-A133-8D4E-8C05-15AA85C2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53E94-946B-B44E-A777-7B529254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8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3CB10-4A5E-0644-9EE8-BDC58447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7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386D5-53E8-614C-BAEA-74A55EA63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33393" indent="-215164">
              <a:spcBef>
                <a:spcPts val="649"/>
              </a:spcBef>
              <a:buClr>
                <a:srgbClr val="A9A57C"/>
              </a:buClr>
              <a:tabLst>
                <a:tab pos="333393" algn="l"/>
              </a:tabLst>
            </a:pPr>
            <a:r>
              <a:rPr lang="en-US" dirty="0">
                <a:cs typeface="Arial"/>
              </a:rPr>
              <a:t>What is Linux?</a:t>
            </a:r>
          </a:p>
          <a:p>
            <a:pPr marL="333393" indent="-215164">
              <a:spcBef>
                <a:spcPts val="565"/>
              </a:spcBef>
              <a:buClr>
                <a:srgbClr val="A9A57C"/>
              </a:buClr>
              <a:tabLst>
                <a:tab pos="333393" algn="l"/>
              </a:tabLst>
            </a:pPr>
            <a:r>
              <a:rPr lang="en-US" dirty="0">
                <a:cs typeface="Arial"/>
              </a:rPr>
              <a:t>Why use Linux?</a:t>
            </a:r>
          </a:p>
          <a:p>
            <a:pPr marL="333393" indent="-215164">
              <a:spcBef>
                <a:spcPts val="534"/>
              </a:spcBef>
              <a:buClr>
                <a:srgbClr val="A9A57C"/>
              </a:buClr>
              <a:tabLst>
                <a:tab pos="333393" algn="l"/>
              </a:tabLst>
            </a:pPr>
            <a:r>
              <a:rPr lang="en-US" dirty="0">
                <a:cs typeface="Arial"/>
              </a:rPr>
              <a:t>What happens when you log in?</a:t>
            </a:r>
          </a:p>
          <a:p>
            <a:pPr marL="333393" indent="-215164">
              <a:spcBef>
                <a:spcPts val="565"/>
              </a:spcBef>
              <a:buClr>
                <a:srgbClr val="A9A57C"/>
              </a:buClr>
              <a:tabLst>
                <a:tab pos="333393" algn="l"/>
              </a:tabLst>
            </a:pPr>
            <a:r>
              <a:rPr lang="en-US" dirty="0">
                <a:cs typeface="Arial"/>
              </a:rPr>
              <a:t>Commands</a:t>
            </a:r>
          </a:p>
          <a:p>
            <a:pPr marL="333393" indent="-215164">
              <a:spcBef>
                <a:spcPts val="534"/>
              </a:spcBef>
              <a:buClr>
                <a:srgbClr val="A9A57C"/>
              </a:buClr>
              <a:tabLst>
                <a:tab pos="333393" algn="l"/>
              </a:tabLst>
            </a:pPr>
            <a:r>
              <a:rPr lang="en-US" dirty="0">
                <a:cs typeface="Arial"/>
              </a:rPr>
              <a:t>Files / Directories / Filesystems</a:t>
            </a:r>
          </a:p>
          <a:p>
            <a:pPr marL="333393" indent="-215164">
              <a:spcBef>
                <a:spcPts val="534"/>
              </a:spcBef>
              <a:buClr>
                <a:srgbClr val="A9A57C"/>
              </a:buClr>
              <a:tabLst>
                <a:tab pos="333393" algn="l"/>
              </a:tabLst>
            </a:pPr>
            <a:r>
              <a:rPr lang="en-US" dirty="0">
                <a:cs typeface="Arial"/>
              </a:rPr>
              <a:t>Processes</a:t>
            </a:r>
          </a:p>
          <a:p>
            <a:pPr marL="333393" indent="-215164">
              <a:spcBef>
                <a:spcPts val="538"/>
              </a:spcBef>
              <a:buClr>
                <a:srgbClr val="A9A57C"/>
              </a:buClr>
              <a:tabLst>
                <a:tab pos="333393" algn="l"/>
              </a:tabLst>
            </a:pPr>
            <a:r>
              <a:rPr lang="en-US" dirty="0">
                <a:cs typeface="Arial"/>
              </a:rPr>
              <a:t>Shells and environment</a:t>
            </a:r>
          </a:p>
          <a:p>
            <a:pPr marL="333393" indent="-215164">
              <a:spcBef>
                <a:spcPts val="534"/>
              </a:spcBef>
              <a:buClr>
                <a:srgbClr val="A9A57C"/>
              </a:buClr>
              <a:tabLst>
                <a:tab pos="333393" algn="l"/>
              </a:tabLst>
            </a:pPr>
            <a:r>
              <a:rPr lang="en-US" dirty="0">
                <a:cs typeface="Arial"/>
              </a:rPr>
              <a:t>More about shells</a:t>
            </a:r>
          </a:p>
          <a:p>
            <a:pPr>
              <a:spcBef>
                <a:spcPts val="18"/>
              </a:spcBef>
            </a:pPr>
            <a:endParaRPr lang="en-US" sz="3200" dirty="0">
              <a:cs typeface="Times New Roman"/>
            </a:endParaRPr>
          </a:p>
          <a:p>
            <a:pPr marL="11206" marR="4483">
              <a:lnSpc>
                <a:spcPct val="119800"/>
              </a:lnSpc>
              <a:spcBef>
                <a:spcPts val="4"/>
              </a:spcBef>
            </a:pPr>
            <a:r>
              <a:rPr lang="en-US" dirty="0">
                <a:cs typeface="Arial"/>
              </a:rPr>
              <a:t>Slides available via http at: </a:t>
            </a:r>
            <a:r>
              <a:rPr lang="en-US" dirty="0">
                <a:hlinkClick r:id="rId2"/>
              </a:rPr>
              <a:t>https://github.com/ResearchComputing/CU_DENVER_HPC_2019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DA542-B6E5-974E-B052-318F38EDD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10FAA-DD7C-CB4C-B5C5-D83F67A73109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981E4-BDCD-BD4D-8741-16A93783F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30CB8-E6C3-2548-B3C6-65D5E8F4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540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65F6-FCB0-2B4F-9635-F51CD7E2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15"/>
              <a:t>Exercise</a:t>
            </a:r>
            <a:r>
              <a:rPr lang="en-US" spc="-251"/>
              <a:t> </a:t>
            </a:r>
            <a:r>
              <a:rPr lang="en-US" spc="-4"/>
              <a:t>3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1CF5A-FF98-D84B-933A-D65E1D991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0414" indent="-429207">
              <a:spcBef>
                <a:spcPts val="101"/>
              </a:spcBef>
              <a:buClr>
                <a:srgbClr val="A9A57C"/>
              </a:buClr>
              <a:buAutoNum type="arabicPeriod"/>
              <a:tabLst>
                <a:tab pos="440414" algn="l"/>
                <a:tab pos="440975" algn="l"/>
              </a:tabLst>
            </a:pP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Print your current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2F2B20"/>
                </a:solidFill>
                <a:cs typeface="Consolas" panose="020B0609020204030204" pitchFamily="49" charset="0"/>
              </a:rPr>
              <a:t> and</a:t>
            </a: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LD_LIBRARY_PATH</a:t>
            </a:r>
            <a:r>
              <a:rPr lang="en-US" dirty="0">
                <a:solidFill>
                  <a:srgbClr val="0070C0"/>
                </a:solidFill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environment</a:t>
            </a: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 variables</a:t>
            </a:r>
            <a:endParaRPr lang="en-US" dirty="0">
              <a:latin typeface="Arial"/>
              <a:cs typeface="Arial"/>
            </a:endParaRPr>
          </a:p>
          <a:p>
            <a:pPr marL="440414" indent="-429207">
              <a:spcBef>
                <a:spcPts val="565"/>
              </a:spcBef>
              <a:buClr>
                <a:srgbClr val="A9A57C"/>
              </a:buClr>
              <a:buAutoNum type="arabicPeriod" startAt="2"/>
              <a:tabLst>
                <a:tab pos="440414" algn="l"/>
                <a:tab pos="440975" algn="l"/>
              </a:tabLst>
            </a:pP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Type: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which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icc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207" indent="0">
              <a:spcBef>
                <a:spcPts val="565"/>
              </a:spcBef>
              <a:buClr>
                <a:srgbClr val="A9A57C"/>
              </a:buClr>
              <a:buNone/>
              <a:tabLst>
                <a:tab pos="440414" algn="l"/>
                <a:tab pos="440975" algn="l"/>
              </a:tabLst>
            </a:pP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	…to try to find the path to the Intel C Compiler command</a:t>
            </a:r>
            <a:endParaRPr lang="en-US" dirty="0">
              <a:latin typeface="Arial"/>
              <a:cs typeface="Arial"/>
            </a:endParaRPr>
          </a:p>
          <a:p>
            <a:pPr marL="440414" indent="-429207">
              <a:spcBef>
                <a:spcPts val="565"/>
              </a:spcBef>
              <a:buClr>
                <a:srgbClr val="A9A57C"/>
              </a:buClr>
              <a:buAutoNum type="arabicPeriod" startAt="3"/>
              <a:tabLst>
                <a:tab pos="440414" algn="l"/>
                <a:tab pos="440975" algn="l"/>
              </a:tabLst>
            </a:pP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Type: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load intel</a:t>
            </a:r>
          </a:p>
          <a:p>
            <a:pPr marL="11207" indent="0">
              <a:spcBef>
                <a:spcPts val="565"/>
              </a:spcBef>
              <a:buClr>
                <a:srgbClr val="A9A57C"/>
              </a:buClr>
              <a:buNone/>
              <a:tabLst>
                <a:tab pos="440414" algn="l"/>
                <a:tab pos="440975" algn="l"/>
              </a:tabLst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cs typeface="Consolas" panose="020B0609020204030204" pitchFamily="49" charset="0"/>
              </a:rPr>
              <a:t>…</a:t>
            </a: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to set up your environment to use the Intel compilers</a:t>
            </a:r>
            <a:endParaRPr lang="en-US" dirty="0">
              <a:latin typeface="Arial"/>
              <a:cs typeface="Arial"/>
            </a:endParaRPr>
          </a:p>
          <a:p>
            <a:pPr marL="440414" marR="617477" indent="-429207">
              <a:lnSpc>
                <a:spcPct val="100200"/>
              </a:lnSpc>
              <a:spcBef>
                <a:spcPts val="468"/>
              </a:spcBef>
              <a:buClr>
                <a:srgbClr val="A9A57C"/>
              </a:buClr>
              <a:buAutoNum type="arabicPeriod" startAt="4"/>
              <a:tabLst>
                <a:tab pos="440414" algn="l"/>
                <a:tab pos="440975" algn="l"/>
                <a:tab pos="1976823" algn="l"/>
                <a:tab pos="4252859" algn="l"/>
                <a:tab pos="5070372" algn="l"/>
              </a:tabLst>
            </a:pP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Print your current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2F2B20"/>
                </a:solidFill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and</a:t>
            </a: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LD_LIBRARY_PATH</a:t>
            </a:r>
            <a:r>
              <a:rPr lang="en-US" dirty="0">
                <a:solidFill>
                  <a:srgbClr val="0070C0"/>
                </a:solidFill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environment</a:t>
            </a: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 variables again. What has changed?  What does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which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icc</a:t>
            </a:r>
            <a:r>
              <a:rPr lang="en-US" dirty="0">
                <a:solidFill>
                  <a:srgbClr val="2F2B20"/>
                </a:solidFill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F2B20"/>
                </a:solidFill>
                <a:cs typeface="Arial"/>
              </a:rPr>
              <a:t>say</a:t>
            </a: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 now? Why?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DA525-379B-E947-883E-8BD76E8E4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5DC2B-3E02-5A4C-A39B-60D38E9ED15D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DB9A2-FED6-B84E-BFB2-3FE525F0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78964-72B9-D44B-899D-CC20F5BAE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42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F68B2-4758-FC4B-816D-A80C438E7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3"/>
              <a:t>More </a:t>
            </a:r>
            <a:r>
              <a:rPr lang="en-US" spc="-18"/>
              <a:t>about</a:t>
            </a:r>
            <a:r>
              <a:rPr lang="en-US" spc="-383"/>
              <a:t> </a:t>
            </a:r>
            <a:r>
              <a:rPr lang="en-US" spc="-110"/>
              <a:t>shells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87E91-82B5-9440-81B7-3C0EE0CB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5810" indent="-214603">
              <a:spcBef>
                <a:spcPts val="671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sz="2250" spc="22" dirty="0">
                <a:latin typeface="Arial"/>
                <a:cs typeface="Arial"/>
              </a:rPr>
              <a:t>Input </a:t>
            </a:r>
            <a:r>
              <a:rPr lang="en-US" sz="2250" spc="9" dirty="0">
                <a:latin typeface="Arial"/>
                <a:cs typeface="Arial"/>
              </a:rPr>
              <a:t>and </a:t>
            </a:r>
            <a:r>
              <a:rPr lang="en-US" sz="2250" spc="44" dirty="0">
                <a:latin typeface="Arial"/>
                <a:cs typeface="Arial"/>
              </a:rPr>
              <a:t>output</a:t>
            </a:r>
            <a:r>
              <a:rPr lang="en-US" sz="2250" spc="-79" dirty="0">
                <a:latin typeface="Arial"/>
                <a:cs typeface="Arial"/>
              </a:rPr>
              <a:t> </a:t>
            </a:r>
            <a:r>
              <a:rPr lang="en-US" sz="2250" spc="4" dirty="0">
                <a:latin typeface="Arial"/>
                <a:cs typeface="Arial"/>
              </a:rPr>
              <a:t>redirection</a:t>
            </a:r>
            <a:endParaRPr lang="en-US" sz="2250" dirty="0">
              <a:latin typeface="Arial"/>
              <a:cs typeface="Arial"/>
            </a:endParaRPr>
          </a:p>
          <a:p>
            <a:pPr marL="504852" lvl="1" indent="-214603">
              <a:spcBef>
                <a:spcPts val="552"/>
              </a:spcBef>
              <a:buClr>
                <a:srgbClr val="9CBEBD"/>
              </a:buClr>
              <a:tabLst>
                <a:tab pos="504852" algn="l"/>
                <a:tab pos="505412" algn="l"/>
                <a:tab pos="6224639" algn="l"/>
              </a:tabLst>
            </a:pPr>
            <a:r>
              <a:rPr lang="en-US" sz="2030" spc="9" dirty="0">
                <a:latin typeface="Arial"/>
                <a:cs typeface="Arial"/>
              </a:rPr>
              <a:t>Send </a:t>
            </a:r>
            <a:r>
              <a:rPr lang="en-US" sz="2030" spc="49" dirty="0">
                <a:latin typeface="Arial"/>
                <a:cs typeface="Arial"/>
              </a:rPr>
              <a:t>output </a:t>
            </a:r>
            <a:r>
              <a:rPr lang="en-US" sz="2030" spc="31" dirty="0">
                <a:latin typeface="Arial"/>
                <a:cs typeface="Arial"/>
              </a:rPr>
              <a:t>from </a:t>
            </a:r>
            <a:r>
              <a:rPr lang="en-US" sz="2030" spc="-26" dirty="0">
                <a:latin typeface="Arial"/>
                <a:cs typeface="Arial"/>
              </a:rPr>
              <a:t>a </a:t>
            </a:r>
            <a:r>
              <a:rPr lang="en-US" sz="2030" spc="44" dirty="0">
                <a:latin typeface="Arial"/>
                <a:cs typeface="Arial"/>
              </a:rPr>
              <a:t>command </a:t>
            </a:r>
            <a:r>
              <a:rPr lang="en-US" sz="2030" spc="66" dirty="0">
                <a:latin typeface="Arial"/>
                <a:cs typeface="Arial"/>
              </a:rPr>
              <a:t>to </a:t>
            </a:r>
            <a:r>
              <a:rPr lang="en-US" sz="2030" spc="-26" dirty="0">
                <a:latin typeface="Arial"/>
                <a:cs typeface="Arial"/>
              </a:rPr>
              <a:t>a </a:t>
            </a:r>
            <a:r>
              <a:rPr lang="en-US" sz="2030" spc="22" dirty="0">
                <a:latin typeface="Arial"/>
                <a:cs typeface="Arial"/>
              </a:rPr>
              <a:t>new</a:t>
            </a:r>
            <a:r>
              <a:rPr lang="en-US" sz="2030" spc="110" dirty="0">
                <a:latin typeface="Arial"/>
                <a:cs typeface="Arial"/>
              </a:rPr>
              <a:t> </a:t>
            </a:r>
            <a:r>
              <a:rPr lang="en-US" sz="2030" dirty="0">
                <a:latin typeface="Arial"/>
                <a:cs typeface="Arial"/>
              </a:rPr>
              <a:t>file</a:t>
            </a:r>
            <a:r>
              <a:rPr lang="en-US" sz="2030" spc="44" dirty="0">
                <a:latin typeface="Arial"/>
                <a:cs typeface="Arial"/>
              </a:rPr>
              <a:t> with:		</a:t>
            </a:r>
            <a:r>
              <a:rPr lang="en-US" sz="2030" spc="44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03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04852" lvl="1" indent="-214603">
              <a:spcBef>
                <a:spcPts val="534"/>
              </a:spcBef>
              <a:buClr>
                <a:srgbClr val="9CBEBD"/>
              </a:buClr>
              <a:tabLst>
                <a:tab pos="504852" algn="l"/>
                <a:tab pos="505412" algn="l"/>
                <a:tab pos="5019943" algn="l"/>
              </a:tabLst>
            </a:pPr>
            <a:r>
              <a:rPr lang="en-US" sz="2030" spc="35" dirty="0">
                <a:latin typeface="Arial"/>
                <a:cs typeface="Arial"/>
              </a:rPr>
              <a:t>Append </a:t>
            </a:r>
            <a:r>
              <a:rPr lang="en-US" sz="2030" spc="49" dirty="0">
                <a:latin typeface="Arial"/>
                <a:cs typeface="Arial"/>
              </a:rPr>
              <a:t>output </a:t>
            </a:r>
            <a:r>
              <a:rPr lang="en-US" sz="2030" spc="66" dirty="0">
                <a:latin typeface="Arial"/>
                <a:cs typeface="Arial"/>
              </a:rPr>
              <a:t>to </a:t>
            </a:r>
            <a:r>
              <a:rPr lang="en-US" sz="2030" spc="-4" dirty="0">
                <a:latin typeface="Arial"/>
                <a:cs typeface="Arial"/>
              </a:rPr>
              <a:t>an </a:t>
            </a:r>
            <a:r>
              <a:rPr lang="en-US" sz="2030" spc="22" dirty="0">
                <a:latin typeface="Arial"/>
                <a:cs typeface="Arial"/>
              </a:rPr>
              <a:t>existing</a:t>
            </a:r>
            <a:r>
              <a:rPr lang="en-US" sz="2030" spc="35" dirty="0">
                <a:latin typeface="Arial"/>
                <a:cs typeface="Arial"/>
              </a:rPr>
              <a:t> </a:t>
            </a:r>
            <a:r>
              <a:rPr lang="en-US" sz="2030" dirty="0">
                <a:latin typeface="Arial"/>
                <a:cs typeface="Arial"/>
              </a:rPr>
              <a:t>file</a:t>
            </a:r>
            <a:r>
              <a:rPr lang="en-US" sz="2030" spc="44" dirty="0">
                <a:latin typeface="Arial"/>
                <a:cs typeface="Arial"/>
              </a:rPr>
              <a:t> with:			</a:t>
            </a:r>
            <a:r>
              <a:rPr lang="en-US" sz="2030" spc="44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</a:t>
            </a:r>
            <a:endParaRPr lang="en-US" sz="203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04852" lvl="1" indent="-214603">
              <a:spcBef>
                <a:spcPts val="534"/>
              </a:spcBef>
              <a:buClr>
                <a:srgbClr val="9CBEBD"/>
              </a:buClr>
              <a:tabLst>
                <a:tab pos="504852" algn="l"/>
                <a:tab pos="505412" algn="l"/>
                <a:tab pos="5150498" algn="l"/>
              </a:tabLst>
            </a:pPr>
            <a:r>
              <a:rPr lang="en-US" sz="2030" dirty="0">
                <a:latin typeface="Arial"/>
                <a:cs typeface="Arial"/>
              </a:rPr>
              <a:t>Use </a:t>
            </a:r>
            <a:r>
              <a:rPr lang="en-US" sz="2030" spc="-26" dirty="0">
                <a:latin typeface="Arial"/>
                <a:cs typeface="Arial"/>
              </a:rPr>
              <a:t>a </a:t>
            </a:r>
            <a:r>
              <a:rPr lang="en-US" sz="2030" dirty="0">
                <a:latin typeface="Arial"/>
                <a:cs typeface="Arial"/>
              </a:rPr>
              <a:t>file </a:t>
            </a:r>
            <a:r>
              <a:rPr lang="en-US" sz="2030" spc="-4" dirty="0">
                <a:latin typeface="Arial"/>
                <a:cs typeface="Arial"/>
              </a:rPr>
              <a:t>as </a:t>
            </a:r>
            <a:r>
              <a:rPr lang="en-US" sz="2030" spc="35" dirty="0">
                <a:latin typeface="Arial"/>
                <a:cs typeface="Arial"/>
              </a:rPr>
              <a:t>input </a:t>
            </a:r>
            <a:r>
              <a:rPr lang="en-US" sz="2030" spc="66" dirty="0">
                <a:latin typeface="Arial"/>
                <a:cs typeface="Arial"/>
              </a:rPr>
              <a:t>to </a:t>
            </a:r>
            <a:r>
              <a:rPr lang="en-US" sz="2030" spc="-26" dirty="0">
                <a:latin typeface="Arial"/>
                <a:cs typeface="Arial"/>
              </a:rPr>
              <a:t>a</a:t>
            </a:r>
            <a:r>
              <a:rPr lang="en-US" sz="2030" spc="146" dirty="0">
                <a:latin typeface="Arial"/>
                <a:cs typeface="Arial"/>
              </a:rPr>
              <a:t> </a:t>
            </a:r>
            <a:r>
              <a:rPr lang="en-US" sz="2030" spc="44" dirty="0">
                <a:latin typeface="Arial"/>
                <a:cs typeface="Arial"/>
              </a:rPr>
              <a:t>command</a:t>
            </a:r>
            <a:r>
              <a:rPr lang="en-US" sz="2030" spc="22" dirty="0">
                <a:latin typeface="Arial"/>
                <a:cs typeface="Arial"/>
              </a:rPr>
              <a:t> </a:t>
            </a:r>
            <a:r>
              <a:rPr lang="en-US" sz="2030" spc="44" dirty="0">
                <a:latin typeface="Arial"/>
                <a:cs typeface="Arial"/>
              </a:rPr>
              <a:t>with:			</a:t>
            </a:r>
            <a:r>
              <a:rPr lang="en-US" sz="2030" spc="44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endParaRPr lang="en-US" sz="203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5810" marR="4483" indent="-214603">
              <a:spcBef>
                <a:spcPts val="552"/>
              </a:spcBef>
              <a:buClr>
                <a:srgbClr val="A9A57C"/>
              </a:buClr>
              <a:tabLst>
                <a:tab pos="226371" algn="l"/>
                <a:tab pos="1178922" algn="l"/>
              </a:tabLst>
            </a:pPr>
            <a:r>
              <a:rPr lang="en-US" sz="2250" spc="-4" dirty="0">
                <a:latin typeface="Arial"/>
                <a:cs typeface="Arial"/>
              </a:rPr>
              <a:t>Pipes:	</a:t>
            </a:r>
            <a:r>
              <a:rPr lang="en-US" sz="2250" spc="-84" dirty="0">
                <a:latin typeface="Arial"/>
                <a:cs typeface="Arial"/>
              </a:rPr>
              <a:t>| </a:t>
            </a:r>
            <a:r>
              <a:rPr lang="en-US" sz="2250" spc="4" dirty="0">
                <a:latin typeface="Arial"/>
                <a:cs typeface="Arial"/>
              </a:rPr>
              <a:t>sends </a:t>
            </a:r>
            <a:r>
              <a:rPr lang="en-US" sz="2250" spc="44" dirty="0">
                <a:latin typeface="Arial"/>
                <a:cs typeface="Arial"/>
              </a:rPr>
              <a:t>output </a:t>
            </a:r>
            <a:r>
              <a:rPr lang="en-US" sz="2250" spc="35" dirty="0">
                <a:latin typeface="Arial"/>
                <a:cs typeface="Arial"/>
              </a:rPr>
              <a:t>of </a:t>
            </a:r>
            <a:r>
              <a:rPr lang="en-US" sz="2250" dirty="0">
                <a:latin typeface="Arial"/>
                <a:cs typeface="Arial"/>
              </a:rPr>
              <a:t>one </a:t>
            </a:r>
            <a:r>
              <a:rPr lang="en-US" sz="2250" spc="31" dirty="0">
                <a:latin typeface="Arial"/>
                <a:cs typeface="Arial"/>
              </a:rPr>
              <a:t>command </a:t>
            </a:r>
            <a:r>
              <a:rPr lang="en-US" sz="2250" spc="57" dirty="0">
                <a:latin typeface="Arial"/>
                <a:cs typeface="Arial"/>
              </a:rPr>
              <a:t>to</a:t>
            </a:r>
            <a:r>
              <a:rPr lang="en-US" sz="2250" spc="-141" dirty="0">
                <a:latin typeface="Arial"/>
                <a:cs typeface="Arial"/>
              </a:rPr>
              <a:t> </a:t>
            </a:r>
            <a:r>
              <a:rPr lang="en-US" sz="2250" dirty="0">
                <a:latin typeface="Arial"/>
                <a:cs typeface="Arial"/>
              </a:rPr>
              <a:t>another  </a:t>
            </a:r>
            <a:r>
              <a:rPr lang="en-US" sz="2250" spc="31" dirty="0">
                <a:latin typeface="Arial"/>
                <a:cs typeface="Arial"/>
              </a:rPr>
              <a:t>command</a:t>
            </a:r>
            <a:endParaRPr lang="en-US" sz="2250" dirty="0">
              <a:latin typeface="Arial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D87E0-6339-DD41-96DB-D39EC284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5233-1CE9-C446-8170-46A285B671CA}" type="datetime1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7CFAF-0E78-BA49-A5E9-F58F07F0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7DA8E-6E56-3942-82AC-F88F6576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735C54-5FC2-9B4C-8ECC-2849A3AED4C1}"/>
              </a:ext>
            </a:extLst>
          </p:cNvPr>
          <p:cNvSpPr txBox="1"/>
          <p:nvPr/>
        </p:nvSpPr>
        <p:spPr>
          <a:xfrm>
            <a:off x="1482838" y="3707134"/>
            <a:ext cx="2810382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200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ef</a:t>
            </a:r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spc="4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grep</a:t>
            </a:r>
            <a:r>
              <a:rPr lang="en-US" sz="2000" spc="-66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$USER</a:t>
            </a:r>
            <a:endParaRPr lang="en-US" sz="200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450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361C-8880-8143-B6B2-6798A0D3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25">
                <a:latin typeface="Arial"/>
                <a:cs typeface="Arial"/>
              </a:rPr>
              <a:t>Shell</a:t>
            </a:r>
            <a:r>
              <a:rPr lang="en-US" spc="-220">
                <a:latin typeface="Arial"/>
                <a:cs typeface="Arial"/>
              </a:rPr>
              <a:t> </a:t>
            </a:r>
            <a:r>
              <a:rPr lang="en-US" spc="-65">
                <a:latin typeface="Arial"/>
                <a:cs typeface="Arial"/>
              </a:rPr>
              <a:t>Wildcards </a:t>
            </a:r>
            <a:r>
              <a:rPr lang="en-US" spc="-45">
                <a:latin typeface="Arial"/>
                <a:cs typeface="Arial"/>
              </a:rPr>
              <a:t>and </a:t>
            </a:r>
            <a:r>
              <a:rPr lang="en-US" spc="-85">
                <a:latin typeface="Arial"/>
                <a:cs typeface="Arial"/>
              </a:rPr>
              <a:t>Special</a:t>
            </a:r>
            <a:r>
              <a:rPr lang="en-US" spc="-400">
                <a:latin typeface="Arial"/>
                <a:cs typeface="Arial"/>
              </a:rPr>
              <a:t> </a:t>
            </a:r>
            <a:r>
              <a:rPr lang="en-US" spc="-100">
                <a:latin typeface="Arial"/>
                <a:cs typeface="Arial"/>
              </a:rPr>
              <a:t>Characters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1ADC4-1AA1-5C4E-97EF-D098C5B9C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/>
              <a:t>- matches zero or more characters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/>
              <a:t>- matches a single character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/>
              <a:t>- comment; rest of the line is ignored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\ </a:t>
            </a:r>
            <a:r>
              <a:rPr lang="en-US"/>
              <a:t>- escape; don’t interpret the next character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2836D-F19C-4C42-8426-713C7139C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D9864-E995-B147-8507-C3ECDCCB5201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0996F-E0B5-6443-A051-C9C9F6838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A6D3C-0FDF-FC48-BAFC-D5B25451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57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A9C81-2822-7F42-88CC-DB9863E92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24"/>
              <a:t>Thank</a:t>
            </a:r>
            <a:r>
              <a:rPr lang="en-US" spc="-265"/>
              <a:t> </a:t>
            </a:r>
            <a:r>
              <a:rPr lang="en-US" spc="-79"/>
              <a:t>you!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FCBEB-F02C-4A48-9FF0-4DED1CE89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1278659" indent="0">
              <a:lnSpc>
                <a:spcPct val="120100"/>
              </a:lnSpc>
              <a:spcBef>
                <a:spcPts val="88"/>
              </a:spcBef>
              <a:buNone/>
            </a:pPr>
            <a:r>
              <a:rPr lang="en-US" spc="-44">
                <a:cs typeface="Arial"/>
              </a:rPr>
              <a:t>Please </a:t>
            </a:r>
            <a:r>
              <a:rPr lang="en-US" spc="9">
                <a:cs typeface="Arial"/>
              </a:rPr>
              <a:t>fill </a:t>
            </a:r>
            <a:r>
              <a:rPr lang="en-US" spc="49">
                <a:cs typeface="Arial"/>
              </a:rPr>
              <a:t>out </a:t>
            </a:r>
            <a:r>
              <a:rPr lang="en-US" spc="9">
                <a:cs typeface="Arial"/>
              </a:rPr>
              <a:t>the </a:t>
            </a:r>
            <a:r>
              <a:rPr lang="en-US" spc="-31">
                <a:cs typeface="Arial"/>
              </a:rPr>
              <a:t>survey!  </a:t>
            </a:r>
            <a:r>
              <a:rPr lang="en-US" u="heavy" spc="35">
                <a:solidFill>
                  <a:srgbClr val="D25814"/>
                </a:solidFill>
                <a:uFill>
                  <a:solidFill>
                    <a:srgbClr val="D25814"/>
                  </a:solidFill>
                </a:uFill>
                <a:cs typeface="Arial"/>
                <a:hlinkClick r:id="rId2"/>
              </a:rPr>
              <a:t>http://tinyurl.com/curc-survey18</a:t>
            </a:r>
            <a:endParaRPr lang="en-US" u="heavy" spc="35">
              <a:solidFill>
                <a:srgbClr val="D25814"/>
              </a:solidFill>
              <a:uFill>
                <a:solidFill>
                  <a:srgbClr val="D25814"/>
                </a:solidFill>
              </a:uFill>
              <a:cs typeface="Arial"/>
            </a:endParaRPr>
          </a:p>
          <a:p>
            <a:pPr marL="11206" marR="1278659">
              <a:lnSpc>
                <a:spcPct val="120100"/>
              </a:lnSpc>
              <a:spcBef>
                <a:spcPts val="88"/>
              </a:spcBef>
            </a:pPr>
            <a:endParaRPr lang="en-US" u="heavy" spc="35">
              <a:solidFill>
                <a:srgbClr val="D25814"/>
              </a:solidFill>
              <a:uFill>
                <a:solidFill>
                  <a:srgbClr val="D25814"/>
                </a:solidFill>
              </a:uFill>
              <a:cs typeface="Arial"/>
            </a:endParaRPr>
          </a:p>
          <a:p>
            <a:pPr marL="12065" marR="5080" indent="0">
              <a:lnSpc>
                <a:spcPct val="122200"/>
              </a:lnSpc>
              <a:spcBef>
                <a:spcPts val="5"/>
              </a:spcBef>
              <a:buNone/>
            </a:pPr>
            <a:r>
              <a:rPr lang="en-US">
                <a:cs typeface="Arial"/>
              </a:rPr>
              <a:t>Email: </a:t>
            </a:r>
            <a:r>
              <a:rPr lang="en-US">
                <a:cs typeface="Arial"/>
                <a:hlinkClick r:id="rId3"/>
              </a:rPr>
              <a:t>Daniel.Trahan@Colorado.edu</a:t>
            </a:r>
            <a:endParaRPr lang="en-US">
              <a:cs typeface="Arial"/>
            </a:endParaRPr>
          </a:p>
          <a:p>
            <a:pPr marL="12065" marR="5080" indent="0">
              <a:lnSpc>
                <a:spcPct val="122200"/>
              </a:lnSpc>
              <a:spcBef>
                <a:spcPts val="5"/>
              </a:spcBef>
              <a:buNone/>
            </a:pPr>
            <a:r>
              <a:rPr lang="en-US">
                <a:cs typeface="Arial"/>
              </a:rPr>
              <a:t>RC Website: </a:t>
            </a:r>
            <a:r>
              <a:rPr lang="en-US">
                <a:hlinkClick r:id="rId4"/>
              </a:rPr>
              <a:t>https://www.colorado.edu/rc</a:t>
            </a:r>
            <a:endParaRPr lang="en-US">
              <a:cs typeface="Arial"/>
            </a:endParaRPr>
          </a:p>
          <a:p>
            <a:pPr marL="12065" marR="5080" indent="0">
              <a:lnSpc>
                <a:spcPct val="122200"/>
              </a:lnSpc>
              <a:spcBef>
                <a:spcPts val="5"/>
              </a:spcBef>
              <a:buNone/>
            </a:pPr>
            <a:endParaRPr lang="en-US">
              <a:cs typeface="Arial"/>
            </a:endParaRPr>
          </a:p>
          <a:p>
            <a:pPr marL="12065" marR="5080" indent="0">
              <a:lnSpc>
                <a:spcPct val="122200"/>
              </a:lnSpc>
              <a:spcBef>
                <a:spcPts val="5"/>
              </a:spcBef>
              <a:buNone/>
            </a:pPr>
            <a:r>
              <a:rPr lang="en-US">
                <a:cs typeface="Arial"/>
              </a:rPr>
              <a:t>Slides available </a:t>
            </a:r>
            <a:r>
              <a:rPr lang="en-US" spc="25">
                <a:cs typeface="Arial"/>
              </a:rPr>
              <a:t>for </a:t>
            </a:r>
            <a:r>
              <a:rPr lang="en-US" spc="35">
                <a:cs typeface="Arial"/>
              </a:rPr>
              <a:t>download </a:t>
            </a:r>
            <a:r>
              <a:rPr lang="en-US" spc="25">
                <a:cs typeface="Arial"/>
              </a:rPr>
              <a:t>from</a:t>
            </a:r>
          </a:p>
          <a:p>
            <a:pPr marL="12065" marR="5080" indent="0">
              <a:lnSpc>
                <a:spcPct val="122200"/>
              </a:lnSpc>
              <a:spcBef>
                <a:spcPts val="5"/>
              </a:spcBef>
              <a:buNone/>
            </a:pPr>
            <a:r>
              <a:rPr lang="en-US">
                <a:hlinkClick r:id="rId5"/>
              </a:rPr>
              <a:t>https://github.com/ResearchComputing/Fundamentals_HPC_Summer2019</a:t>
            </a:r>
            <a:endParaRPr lang="en-US">
              <a:solidFill>
                <a:schemeClr val="accent5"/>
              </a:solidFill>
            </a:endParaRPr>
          </a:p>
          <a:p>
            <a:pPr marL="11206" marR="1278659">
              <a:lnSpc>
                <a:spcPct val="120100"/>
              </a:lnSpc>
              <a:spcBef>
                <a:spcPts val="88"/>
              </a:spcBef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96E9F-270F-AD47-AB4A-4C7EF88ED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85C7-D1C4-2541-A72C-27C200F7E4F0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FEA32-BD09-6244-8C14-10BFCEDE7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649DB-9F69-4440-8F07-56DF3FBE3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2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0614-C89A-954E-9F32-C3ED3033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71" dirty="0"/>
              <a:t>What </a:t>
            </a:r>
            <a:r>
              <a:rPr lang="en-US" spc="-49" dirty="0"/>
              <a:t>is</a:t>
            </a:r>
            <a:r>
              <a:rPr lang="en-US" spc="-383" dirty="0"/>
              <a:t> </a:t>
            </a:r>
            <a:r>
              <a:rPr lang="en-US" spc="-66" dirty="0"/>
              <a:t>Linux?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EF7E-3897-5E4A-8BC3-71DF8DFC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5810" indent="-214603">
              <a:lnSpc>
                <a:spcPct val="100000"/>
              </a:lnSpc>
              <a:spcBef>
                <a:spcPts val="649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Part of the Unix family of operating systems.</a:t>
            </a:r>
          </a:p>
          <a:p>
            <a:pPr marL="225810" indent="-214603">
              <a:lnSpc>
                <a:spcPct val="100000"/>
              </a:lnSpc>
              <a:spcBef>
                <a:spcPts val="565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Started in early ‘90s by Linus Torvalds.</a:t>
            </a:r>
          </a:p>
          <a:p>
            <a:pPr marL="225810" marR="56032" indent="-214603" algn="just">
              <a:lnSpc>
                <a:spcPct val="100000"/>
              </a:lnSpc>
              <a:spcBef>
                <a:spcPts val="534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Typically refers only to the kernel with software from the GNU project and elsewhere layered on top to form a  complete OS. Most is open source.</a:t>
            </a:r>
          </a:p>
          <a:p>
            <a:pPr marL="225810" marR="4483" indent="-214603">
              <a:lnSpc>
                <a:spcPct val="100000"/>
              </a:lnSpc>
              <a:spcBef>
                <a:spcPts val="547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Several distributions are available – from enterprise grade, like RHEL or SUSE, to more consumer-focused like Ubuntu.</a:t>
            </a:r>
          </a:p>
          <a:p>
            <a:pPr marL="225810" marR="950310" indent="-214603">
              <a:lnSpc>
                <a:spcPct val="100000"/>
              </a:lnSpc>
              <a:spcBef>
                <a:spcPts val="578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Runs on everything from embedded systems to supercomputers.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1ABE2-BB0D-4A43-BE25-3C9D6093F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9BA40-555B-2841-9165-AF7A04113109}" type="datetime1">
              <a:rPr lang="en-US" smtClean="0"/>
              <a:t>7/18/19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DCE0-5E2A-4C4F-930C-B43C2DACD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46E2F-B64F-FC4C-B673-4EBFAAD9E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89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7AB327C5-C262-3E4A-982F-E4F705236973}"/>
              </a:ext>
            </a:extLst>
          </p:cNvPr>
          <p:cNvSpPr/>
          <p:nvPr/>
        </p:nvSpPr>
        <p:spPr>
          <a:xfrm>
            <a:off x="2658596" y="1575195"/>
            <a:ext cx="7160559" cy="4118162"/>
          </a:xfrm>
          <a:custGeom>
            <a:avLst/>
            <a:gdLst/>
            <a:ahLst/>
            <a:cxnLst/>
            <a:rect l="l" t="t" r="r" b="b"/>
            <a:pathLst>
              <a:path w="8115300" h="4667250">
                <a:moveTo>
                  <a:pt x="7972483" y="0"/>
                </a:moveTo>
                <a:lnTo>
                  <a:pt x="142816" y="0"/>
                </a:lnTo>
                <a:lnTo>
                  <a:pt x="97675" y="7280"/>
                </a:lnTo>
                <a:lnTo>
                  <a:pt x="58470" y="27555"/>
                </a:lnTo>
                <a:lnTo>
                  <a:pt x="27555" y="58470"/>
                </a:lnTo>
                <a:lnTo>
                  <a:pt x="7280" y="97675"/>
                </a:lnTo>
                <a:lnTo>
                  <a:pt x="0" y="142816"/>
                </a:lnTo>
                <a:lnTo>
                  <a:pt x="0" y="4524433"/>
                </a:lnTo>
                <a:lnTo>
                  <a:pt x="7280" y="4569574"/>
                </a:lnTo>
                <a:lnTo>
                  <a:pt x="27555" y="4608779"/>
                </a:lnTo>
                <a:lnTo>
                  <a:pt x="58470" y="4639694"/>
                </a:lnTo>
                <a:lnTo>
                  <a:pt x="97675" y="4659969"/>
                </a:lnTo>
                <a:lnTo>
                  <a:pt x="142816" y="4667250"/>
                </a:lnTo>
                <a:lnTo>
                  <a:pt x="7972483" y="4667250"/>
                </a:lnTo>
                <a:lnTo>
                  <a:pt x="8017624" y="4659969"/>
                </a:lnTo>
                <a:lnTo>
                  <a:pt x="8056828" y="4639694"/>
                </a:lnTo>
                <a:lnTo>
                  <a:pt x="8087744" y="4608779"/>
                </a:lnTo>
                <a:lnTo>
                  <a:pt x="8108018" y="4569574"/>
                </a:lnTo>
                <a:lnTo>
                  <a:pt x="8115299" y="4524433"/>
                </a:lnTo>
                <a:lnTo>
                  <a:pt x="8115299" y="142816"/>
                </a:lnTo>
                <a:lnTo>
                  <a:pt x="8108018" y="97675"/>
                </a:lnTo>
                <a:lnTo>
                  <a:pt x="8087744" y="58470"/>
                </a:lnTo>
                <a:lnTo>
                  <a:pt x="8056828" y="27555"/>
                </a:lnTo>
                <a:lnTo>
                  <a:pt x="8017624" y="7280"/>
                </a:lnTo>
                <a:lnTo>
                  <a:pt x="7972483" y="0"/>
                </a:lnTo>
                <a:close/>
              </a:path>
            </a:pathLst>
          </a:custGeom>
          <a:solidFill>
            <a:srgbClr val="A9A57C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90E8FF4-9D79-E140-AA7D-956B11E01031}"/>
              </a:ext>
            </a:extLst>
          </p:cNvPr>
          <p:cNvSpPr txBox="1"/>
          <p:nvPr/>
        </p:nvSpPr>
        <p:spPr>
          <a:xfrm>
            <a:off x="3175817" y="1748966"/>
            <a:ext cx="2410385" cy="4459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spc="-79" dirty="0">
                <a:solidFill>
                  <a:srgbClr val="E6E6E6"/>
                </a:solidFill>
                <a:latin typeface="Arial"/>
                <a:cs typeface="Arial"/>
              </a:rPr>
              <a:t>shell: </a:t>
            </a:r>
            <a:r>
              <a:rPr sz="2824" spc="-35" dirty="0">
                <a:solidFill>
                  <a:srgbClr val="E6E6E6"/>
                </a:solidFill>
                <a:latin typeface="Arial"/>
                <a:cs typeface="Arial"/>
              </a:rPr>
              <a:t>bash,</a:t>
            </a:r>
            <a:r>
              <a:rPr sz="2824" spc="26" dirty="0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sz="2824" spc="-22" dirty="0" err="1">
                <a:solidFill>
                  <a:srgbClr val="E6E6E6"/>
                </a:solidFill>
                <a:latin typeface="Arial"/>
                <a:cs typeface="Arial"/>
              </a:rPr>
              <a:t>csh</a:t>
            </a:r>
            <a:endParaRPr sz="2824">
              <a:latin typeface="Arial"/>
              <a:cs typeface="Arial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3B75D518-2140-3747-9167-CAD8FA796E7C}"/>
              </a:ext>
            </a:extLst>
          </p:cNvPr>
          <p:cNvSpPr/>
          <p:nvPr/>
        </p:nvSpPr>
        <p:spPr>
          <a:xfrm>
            <a:off x="3231028" y="2387622"/>
            <a:ext cx="5905500" cy="2928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6542D648-5B36-C24A-9C53-EF2D565C9EA6}"/>
              </a:ext>
            </a:extLst>
          </p:cNvPr>
          <p:cNvSpPr/>
          <p:nvPr/>
        </p:nvSpPr>
        <p:spPr>
          <a:xfrm>
            <a:off x="3272118" y="2415636"/>
            <a:ext cx="5824257" cy="2849096"/>
          </a:xfrm>
          <a:custGeom>
            <a:avLst/>
            <a:gdLst/>
            <a:ahLst/>
            <a:cxnLst/>
            <a:rect l="l" t="t" r="r" b="b"/>
            <a:pathLst>
              <a:path w="6600825" h="3228975">
                <a:moveTo>
                  <a:pt x="6458074" y="0"/>
                </a:moveTo>
                <a:lnTo>
                  <a:pt x="142750" y="0"/>
                </a:lnTo>
                <a:lnTo>
                  <a:pt x="97630" y="7277"/>
                </a:lnTo>
                <a:lnTo>
                  <a:pt x="58443" y="27542"/>
                </a:lnTo>
                <a:lnTo>
                  <a:pt x="27542" y="58444"/>
                </a:lnTo>
                <a:lnTo>
                  <a:pt x="7277" y="97630"/>
                </a:lnTo>
                <a:lnTo>
                  <a:pt x="0" y="142751"/>
                </a:lnTo>
                <a:lnTo>
                  <a:pt x="0" y="3086224"/>
                </a:lnTo>
                <a:lnTo>
                  <a:pt x="7277" y="3131344"/>
                </a:lnTo>
                <a:lnTo>
                  <a:pt x="27542" y="3170531"/>
                </a:lnTo>
                <a:lnTo>
                  <a:pt x="58443" y="3201432"/>
                </a:lnTo>
                <a:lnTo>
                  <a:pt x="97630" y="3221697"/>
                </a:lnTo>
                <a:lnTo>
                  <a:pt x="142750" y="3228975"/>
                </a:lnTo>
                <a:lnTo>
                  <a:pt x="6458074" y="3228975"/>
                </a:lnTo>
                <a:lnTo>
                  <a:pt x="6503194" y="3221697"/>
                </a:lnTo>
                <a:lnTo>
                  <a:pt x="6542381" y="3201432"/>
                </a:lnTo>
                <a:lnTo>
                  <a:pt x="6573282" y="3170531"/>
                </a:lnTo>
                <a:lnTo>
                  <a:pt x="6593547" y="3131344"/>
                </a:lnTo>
                <a:lnTo>
                  <a:pt x="6600825" y="3086224"/>
                </a:lnTo>
                <a:lnTo>
                  <a:pt x="6600825" y="142751"/>
                </a:lnTo>
                <a:lnTo>
                  <a:pt x="6593547" y="97630"/>
                </a:lnTo>
                <a:lnTo>
                  <a:pt x="6573282" y="58444"/>
                </a:lnTo>
                <a:lnTo>
                  <a:pt x="6542381" y="27542"/>
                </a:lnTo>
                <a:lnTo>
                  <a:pt x="6503194" y="7277"/>
                </a:lnTo>
                <a:lnTo>
                  <a:pt x="6458074" y="0"/>
                </a:lnTo>
                <a:close/>
              </a:path>
            </a:pathLst>
          </a:custGeom>
          <a:solidFill>
            <a:srgbClr val="D9EAC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0C91A95D-EE85-1548-A998-C686730E468A}"/>
              </a:ext>
            </a:extLst>
          </p:cNvPr>
          <p:cNvSpPr txBox="1"/>
          <p:nvPr/>
        </p:nvSpPr>
        <p:spPr>
          <a:xfrm>
            <a:off x="4422821" y="2379297"/>
            <a:ext cx="1502709" cy="4459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spc="-4">
                <a:solidFill>
                  <a:srgbClr val="4D4D4D"/>
                </a:solidFill>
                <a:latin typeface="Arial"/>
                <a:cs typeface="Arial"/>
              </a:rPr>
              <a:t>p</a:t>
            </a:r>
            <a:r>
              <a:rPr sz="2824" spc="-53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2824" spc="-13">
                <a:solidFill>
                  <a:srgbClr val="4D4D4D"/>
                </a:solidFill>
                <a:latin typeface="Arial"/>
                <a:cs typeface="Arial"/>
              </a:rPr>
              <a:t>og</a:t>
            </a:r>
            <a:r>
              <a:rPr sz="2824" spc="-53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2824" spc="-106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2824" spc="-9">
                <a:solidFill>
                  <a:srgbClr val="4D4D4D"/>
                </a:solidFill>
                <a:latin typeface="Arial"/>
                <a:cs typeface="Arial"/>
              </a:rPr>
              <a:t>m</a:t>
            </a:r>
            <a:r>
              <a:rPr sz="2824" spc="-57">
                <a:solidFill>
                  <a:srgbClr val="4D4D4D"/>
                </a:solidFill>
                <a:latin typeface="Arial"/>
                <a:cs typeface="Arial"/>
              </a:rPr>
              <a:t>s</a:t>
            </a:r>
            <a:endParaRPr sz="2824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62F2F4F4-F9DB-3949-B490-1633834532F5}"/>
              </a:ext>
            </a:extLst>
          </p:cNvPr>
          <p:cNvSpPr txBox="1"/>
          <p:nvPr/>
        </p:nvSpPr>
        <p:spPr>
          <a:xfrm>
            <a:off x="6191950" y="2576801"/>
            <a:ext cx="1761004" cy="4459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spc="49">
                <a:solidFill>
                  <a:srgbClr val="4D4D4D"/>
                </a:solidFill>
                <a:latin typeface="Arial"/>
                <a:cs typeface="Arial"/>
              </a:rPr>
              <a:t>c</a:t>
            </a:r>
            <a:r>
              <a:rPr sz="2824" spc="-13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sz="2824" spc="-9">
                <a:solidFill>
                  <a:srgbClr val="4D4D4D"/>
                </a:solidFill>
                <a:latin typeface="Arial"/>
                <a:cs typeface="Arial"/>
              </a:rPr>
              <a:t>mm</a:t>
            </a:r>
            <a:r>
              <a:rPr sz="2824" spc="-106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2824" spc="-62">
                <a:solidFill>
                  <a:srgbClr val="4D4D4D"/>
                </a:solidFill>
                <a:latin typeface="Arial"/>
                <a:cs typeface="Arial"/>
              </a:rPr>
              <a:t>n</a:t>
            </a:r>
            <a:r>
              <a:rPr sz="2824" spc="-4">
                <a:solidFill>
                  <a:srgbClr val="4D4D4D"/>
                </a:solidFill>
                <a:latin typeface="Arial"/>
                <a:cs typeface="Arial"/>
              </a:rPr>
              <a:t>ds</a:t>
            </a:r>
            <a:endParaRPr sz="2824">
              <a:latin typeface="Arial"/>
              <a:cs typeface="Arial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0371C3DA-F7D2-8A44-8386-9FA3FC4C15C3}"/>
              </a:ext>
            </a:extLst>
          </p:cNvPr>
          <p:cNvSpPr/>
          <p:nvPr/>
        </p:nvSpPr>
        <p:spPr>
          <a:xfrm>
            <a:off x="4064001" y="3048769"/>
            <a:ext cx="4769971" cy="20768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C5CB4757-AFF7-6243-AA9A-149232FB8EE8}"/>
              </a:ext>
            </a:extLst>
          </p:cNvPr>
          <p:cNvSpPr/>
          <p:nvPr/>
        </p:nvSpPr>
        <p:spPr>
          <a:xfrm>
            <a:off x="4104154" y="3079585"/>
            <a:ext cx="4689662" cy="1991846"/>
          </a:xfrm>
          <a:custGeom>
            <a:avLst/>
            <a:gdLst/>
            <a:ahLst/>
            <a:cxnLst/>
            <a:rect l="l" t="t" r="r" b="b"/>
            <a:pathLst>
              <a:path w="5314950" h="2257425">
                <a:moveTo>
                  <a:pt x="5172078" y="0"/>
                </a:moveTo>
                <a:lnTo>
                  <a:pt x="142871" y="0"/>
                </a:lnTo>
                <a:lnTo>
                  <a:pt x="97713" y="7283"/>
                </a:lnTo>
                <a:lnTo>
                  <a:pt x="58493" y="27565"/>
                </a:lnTo>
                <a:lnTo>
                  <a:pt x="27565" y="58492"/>
                </a:lnTo>
                <a:lnTo>
                  <a:pt x="7283" y="97712"/>
                </a:lnTo>
                <a:lnTo>
                  <a:pt x="0" y="142871"/>
                </a:lnTo>
                <a:lnTo>
                  <a:pt x="0" y="2114553"/>
                </a:lnTo>
                <a:lnTo>
                  <a:pt x="7283" y="2159711"/>
                </a:lnTo>
                <a:lnTo>
                  <a:pt x="27565" y="2198931"/>
                </a:lnTo>
                <a:lnTo>
                  <a:pt x="58493" y="2229859"/>
                </a:lnTo>
                <a:lnTo>
                  <a:pt x="97713" y="2250141"/>
                </a:lnTo>
                <a:lnTo>
                  <a:pt x="142871" y="2257425"/>
                </a:lnTo>
                <a:lnTo>
                  <a:pt x="5172078" y="2257425"/>
                </a:lnTo>
                <a:lnTo>
                  <a:pt x="5217237" y="2250141"/>
                </a:lnTo>
                <a:lnTo>
                  <a:pt x="5256457" y="2229859"/>
                </a:lnTo>
                <a:lnTo>
                  <a:pt x="5287384" y="2198931"/>
                </a:lnTo>
                <a:lnTo>
                  <a:pt x="5307666" y="2159711"/>
                </a:lnTo>
                <a:lnTo>
                  <a:pt x="5314950" y="2114553"/>
                </a:lnTo>
                <a:lnTo>
                  <a:pt x="5314950" y="142871"/>
                </a:lnTo>
                <a:lnTo>
                  <a:pt x="5307666" y="97712"/>
                </a:lnTo>
                <a:lnTo>
                  <a:pt x="5287384" y="58492"/>
                </a:lnTo>
                <a:lnTo>
                  <a:pt x="5256457" y="27565"/>
                </a:lnTo>
                <a:lnTo>
                  <a:pt x="5217237" y="7283"/>
                </a:lnTo>
                <a:lnTo>
                  <a:pt x="5172078" y="0"/>
                </a:lnTo>
                <a:close/>
              </a:path>
            </a:pathLst>
          </a:custGeom>
          <a:solidFill>
            <a:srgbClr val="C0EDFE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6FC2442C-D963-5949-9339-70E6A7568766}"/>
              </a:ext>
            </a:extLst>
          </p:cNvPr>
          <p:cNvSpPr/>
          <p:nvPr/>
        </p:nvSpPr>
        <p:spPr>
          <a:xfrm>
            <a:off x="4515971" y="3881739"/>
            <a:ext cx="3443940" cy="9226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CFDDC520-39C4-A641-8D28-2BF7D8BA77E7}"/>
              </a:ext>
            </a:extLst>
          </p:cNvPr>
          <p:cNvSpPr/>
          <p:nvPr/>
        </p:nvSpPr>
        <p:spPr>
          <a:xfrm>
            <a:off x="4557993" y="3911621"/>
            <a:ext cx="3361765" cy="840441"/>
          </a:xfrm>
          <a:custGeom>
            <a:avLst/>
            <a:gdLst/>
            <a:ahLst/>
            <a:cxnLst/>
            <a:rect l="l" t="t" r="r" b="b"/>
            <a:pathLst>
              <a:path w="3810000" h="952500">
                <a:moveTo>
                  <a:pt x="3667125" y="0"/>
                </a:moveTo>
                <a:lnTo>
                  <a:pt x="142875" y="0"/>
                </a:lnTo>
                <a:lnTo>
                  <a:pt x="97715" y="7283"/>
                </a:lnTo>
                <a:lnTo>
                  <a:pt x="58494" y="27566"/>
                </a:lnTo>
                <a:lnTo>
                  <a:pt x="27566" y="58494"/>
                </a:lnTo>
                <a:lnTo>
                  <a:pt x="7283" y="97715"/>
                </a:lnTo>
                <a:lnTo>
                  <a:pt x="0" y="142875"/>
                </a:lnTo>
                <a:lnTo>
                  <a:pt x="0" y="809625"/>
                </a:lnTo>
                <a:lnTo>
                  <a:pt x="7283" y="854784"/>
                </a:lnTo>
                <a:lnTo>
                  <a:pt x="27566" y="894005"/>
                </a:lnTo>
                <a:lnTo>
                  <a:pt x="58494" y="924933"/>
                </a:lnTo>
                <a:lnTo>
                  <a:pt x="97715" y="945216"/>
                </a:lnTo>
                <a:lnTo>
                  <a:pt x="142875" y="952500"/>
                </a:lnTo>
                <a:lnTo>
                  <a:pt x="3667125" y="952500"/>
                </a:lnTo>
                <a:lnTo>
                  <a:pt x="3712284" y="945216"/>
                </a:lnTo>
                <a:lnTo>
                  <a:pt x="3751505" y="924933"/>
                </a:lnTo>
                <a:lnTo>
                  <a:pt x="3782433" y="894005"/>
                </a:lnTo>
                <a:lnTo>
                  <a:pt x="3802716" y="854784"/>
                </a:lnTo>
                <a:lnTo>
                  <a:pt x="3810000" y="809625"/>
                </a:lnTo>
                <a:lnTo>
                  <a:pt x="3810000" y="142875"/>
                </a:lnTo>
                <a:lnTo>
                  <a:pt x="3802716" y="97715"/>
                </a:lnTo>
                <a:lnTo>
                  <a:pt x="3782433" y="58494"/>
                </a:lnTo>
                <a:lnTo>
                  <a:pt x="3751505" y="27566"/>
                </a:lnTo>
                <a:lnTo>
                  <a:pt x="3712284" y="7283"/>
                </a:lnTo>
                <a:lnTo>
                  <a:pt x="3667125" y="0"/>
                </a:lnTo>
                <a:close/>
              </a:path>
            </a:pathLst>
          </a:custGeom>
          <a:solidFill>
            <a:srgbClr val="C2E5A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AD15AC5A-A66B-1743-9E90-A70547EBB268}"/>
              </a:ext>
            </a:extLst>
          </p:cNvPr>
          <p:cNvSpPr txBox="1"/>
          <p:nvPr/>
        </p:nvSpPr>
        <p:spPr>
          <a:xfrm>
            <a:off x="4664448" y="3286974"/>
            <a:ext cx="3111874" cy="12652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87446">
              <a:spcBef>
                <a:spcPts val="88"/>
              </a:spcBef>
            </a:pPr>
            <a:r>
              <a:rPr sz="2824" spc="-71">
                <a:solidFill>
                  <a:srgbClr val="4D4D4D"/>
                </a:solidFill>
                <a:latin typeface="Arial"/>
                <a:cs typeface="Arial"/>
              </a:rPr>
              <a:t>Linux</a:t>
            </a:r>
            <a:r>
              <a:rPr sz="2824" spc="-18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824" spc="-66">
                <a:solidFill>
                  <a:srgbClr val="4D4D4D"/>
                </a:solidFill>
                <a:latin typeface="Arial"/>
                <a:cs typeface="Arial"/>
              </a:rPr>
              <a:t>kernel</a:t>
            </a:r>
            <a:endParaRPr sz="2824">
              <a:latin typeface="Arial"/>
              <a:cs typeface="Arial"/>
            </a:endParaRPr>
          </a:p>
          <a:p>
            <a:pPr marL="11206">
              <a:spcBef>
                <a:spcPts val="2964"/>
              </a:spcBef>
            </a:pPr>
            <a:r>
              <a:rPr sz="2824" spc="-26">
                <a:solidFill>
                  <a:srgbClr val="4D4D4D"/>
                </a:solidFill>
                <a:latin typeface="Arial"/>
                <a:cs typeface="Arial"/>
              </a:rPr>
              <a:t>Computer</a:t>
            </a:r>
            <a:r>
              <a:rPr sz="2824" spc="-35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2824" spc="-62">
                <a:solidFill>
                  <a:srgbClr val="4D4D4D"/>
                </a:solidFill>
                <a:latin typeface="Arial"/>
                <a:cs typeface="Arial"/>
              </a:rPr>
              <a:t>hardware</a:t>
            </a:r>
            <a:endParaRPr sz="2824">
              <a:latin typeface="Arial"/>
              <a:cs typeface="Arial"/>
            </a:endParaRPr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77C156C9-23ED-9A43-8101-ED5304D8FAD4}"/>
              </a:ext>
            </a:extLst>
          </p:cNvPr>
          <p:cNvSpPr txBox="1">
            <a:spLocks/>
          </p:cNvSpPr>
          <p:nvPr/>
        </p:nvSpPr>
        <p:spPr>
          <a:xfrm>
            <a:off x="5723406" y="785857"/>
            <a:ext cx="934569" cy="44592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j-ea"/>
                <a:cs typeface="+mj-cs"/>
              </a:defRPr>
            </a:lvl1pPr>
          </a:lstStyle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lang="en-US" sz="2824" spc="-62">
                <a:solidFill>
                  <a:srgbClr val="4D4D4D"/>
                </a:solidFill>
              </a:rPr>
              <a:t>Us</a:t>
            </a:r>
            <a:r>
              <a:rPr lang="en-US" sz="2824" spc="-106">
                <a:solidFill>
                  <a:srgbClr val="4D4D4D"/>
                </a:solidFill>
              </a:rPr>
              <a:t>e</a:t>
            </a:r>
            <a:r>
              <a:rPr lang="en-US" sz="2824" spc="-49">
                <a:solidFill>
                  <a:srgbClr val="4D4D4D"/>
                </a:solidFill>
              </a:rPr>
              <a:t>r</a:t>
            </a:r>
            <a:r>
              <a:rPr lang="en-US" sz="2824" spc="-57">
                <a:solidFill>
                  <a:srgbClr val="4D4D4D"/>
                </a:solidFill>
              </a:rPr>
              <a:t>s</a:t>
            </a:r>
            <a:endParaRPr lang="en-US" sz="2824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8CB9D0-0368-0647-B6B7-3EB96BDD5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7BCB-A5B9-AC45-8799-7FAD9A2871A1}" type="datetime1">
              <a:rPr lang="en-US" smtClean="0"/>
              <a:t>7/18/19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1A144-DEB3-504C-882A-DC144EE89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18980B-D7C5-0945-A3C4-AA1BAF1EC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38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B9EB9-31DC-E541-8E4C-149ED1873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3"/>
              <a:t>Why Use</a:t>
            </a:r>
            <a:r>
              <a:rPr lang="en-US" spc="-349"/>
              <a:t> </a:t>
            </a:r>
            <a:r>
              <a:rPr lang="en-US" spc="-66"/>
              <a:t>Linux?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523C-B3E8-6C4F-B551-AA90A1C89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207" marR="4483" indent="0">
              <a:spcBef>
                <a:spcPts val="101"/>
              </a:spcBef>
              <a:buClr>
                <a:srgbClr val="A9A57C"/>
              </a:buClr>
              <a:buNone/>
              <a:tabLst>
                <a:tab pos="226371" algn="l"/>
              </a:tabLst>
            </a:pPr>
            <a:r>
              <a:rPr lang="en-US" dirty="0">
                <a:cs typeface="Arial"/>
              </a:rPr>
              <a:t>Linux command-line syntax may seem overwhelming to the new user, but…</a:t>
            </a:r>
          </a:p>
          <a:p>
            <a:pPr marL="225810" marR="534549" indent="-214603">
              <a:spcBef>
                <a:spcPts val="569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It’s the default operating system on virtually all HPC systems</a:t>
            </a:r>
          </a:p>
          <a:p>
            <a:pPr marL="225810" indent="-214603">
              <a:spcBef>
                <a:spcPts val="543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It’s extremely flexible</a:t>
            </a:r>
          </a:p>
          <a:p>
            <a:pPr marL="225810" indent="-214603">
              <a:spcBef>
                <a:spcPts val="534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It tries not to get in your way</a:t>
            </a:r>
          </a:p>
          <a:p>
            <a:pPr marL="225810" indent="-214603">
              <a:spcBef>
                <a:spcPts val="565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It’s fast and powerful</a:t>
            </a:r>
          </a:p>
          <a:p>
            <a:pPr marL="225810" marR="409596" indent="-214603">
              <a:spcBef>
                <a:spcPts val="538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It was designed by programmers and thus has many potent tools for software development</a:t>
            </a:r>
          </a:p>
          <a:p>
            <a:pPr marL="11207" marR="409596" indent="0">
              <a:spcBef>
                <a:spcPts val="538"/>
              </a:spcBef>
              <a:buClr>
                <a:srgbClr val="A9A57C"/>
              </a:buClr>
              <a:buNone/>
              <a:tabLst>
                <a:tab pos="226371" algn="l"/>
              </a:tabLst>
            </a:pPr>
            <a:endParaRPr lang="en-US" sz="3600" dirty="0">
              <a:cs typeface="Times New Roman"/>
            </a:endParaRPr>
          </a:p>
          <a:p>
            <a:pPr marL="225810" marR="423045" indent="-214603">
              <a:buClr>
                <a:srgbClr val="A9A57C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You can get started with a few basic commands and build from there!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D5FC9-9D01-5543-A540-7035BE5C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478A3-CBBE-634C-BDF2-E74FF8DD58C5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2BD45-1758-EF45-BDF8-22C517D7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A2536-DD42-A146-BB7D-40322E4B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25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9D8A-5C4F-8B4C-9A9F-BDDDD587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9"/>
              <a:t>How </a:t>
            </a:r>
            <a:r>
              <a:rPr lang="en-US" spc="66"/>
              <a:t>do </a:t>
            </a:r>
            <a:r>
              <a:rPr lang="en-US" spc="-40"/>
              <a:t>you </a:t>
            </a:r>
            <a:r>
              <a:rPr lang="en-US" spc="-13"/>
              <a:t>log</a:t>
            </a:r>
            <a:r>
              <a:rPr lang="en-US" spc="-891"/>
              <a:t> </a:t>
            </a:r>
            <a:r>
              <a:rPr lang="en-US" spc="-97"/>
              <a:t>in?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AD347-7F71-7846-8BDF-BF75C05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810" indent="-214603">
              <a:spcBef>
                <a:spcPts val="101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spc="-146" dirty="0">
                <a:solidFill>
                  <a:srgbClr val="2F2B20"/>
                </a:solidFill>
                <a:cs typeface="Arial"/>
              </a:rPr>
              <a:t>To </a:t>
            </a:r>
            <a:r>
              <a:rPr lang="en-US" spc="-35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dirty="0">
                <a:solidFill>
                  <a:srgbClr val="2F2B20"/>
                </a:solidFill>
                <a:cs typeface="Arial"/>
              </a:rPr>
              <a:t>remote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system, </a:t>
            </a:r>
            <a:r>
              <a:rPr lang="en-US" spc="-13" dirty="0">
                <a:solidFill>
                  <a:srgbClr val="2F2B20"/>
                </a:solidFill>
                <a:cs typeface="Arial"/>
              </a:rPr>
              <a:t>use Secure </a:t>
            </a:r>
            <a:r>
              <a:rPr lang="en-US" spc="-18" dirty="0">
                <a:solidFill>
                  <a:srgbClr val="2F2B20"/>
                </a:solidFill>
                <a:cs typeface="Arial"/>
              </a:rPr>
              <a:t>Shell</a:t>
            </a:r>
            <a:r>
              <a:rPr lang="en-US" spc="97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84" dirty="0">
                <a:solidFill>
                  <a:srgbClr val="2F2B20"/>
                </a:solidFill>
                <a:cs typeface="Arial"/>
              </a:rPr>
              <a:t>(SSH)</a:t>
            </a:r>
          </a:p>
          <a:p>
            <a:pPr marL="225810" indent="-214603">
              <a:spcBef>
                <a:spcPts val="101"/>
              </a:spcBef>
              <a:buClr>
                <a:srgbClr val="A9A57C"/>
              </a:buClr>
              <a:tabLst>
                <a:tab pos="226371" algn="l"/>
              </a:tabLst>
            </a:pPr>
            <a:endParaRPr lang="en-US" dirty="0">
              <a:cs typeface="Times New Roman"/>
            </a:endParaRPr>
          </a:p>
          <a:p>
            <a:pPr marL="225810" indent="-214603">
              <a:buClr>
                <a:srgbClr val="A9A57C"/>
              </a:buClr>
              <a:tabLst>
                <a:tab pos="226371" algn="l"/>
              </a:tabLst>
            </a:pPr>
            <a:r>
              <a:rPr lang="en-US" spc="-9" dirty="0">
                <a:solidFill>
                  <a:srgbClr val="2F2B20"/>
                </a:solidFill>
                <a:cs typeface="Arial"/>
              </a:rPr>
              <a:t>From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Windows </a:t>
            </a:r>
            <a:r>
              <a:rPr lang="en-US" spc="-119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spc="-26" dirty="0">
                <a:solidFill>
                  <a:srgbClr val="2F2B20"/>
                </a:solidFill>
                <a:cs typeface="Arial"/>
              </a:rPr>
              <a:t>GUI </a:t>
            </a:r>
            <a:r>
              <a:rPr lang="en-US" spc="-31" dirty="0">
                <a:solidFill>
                  <a:srgbClr val="2F2B20"/>
                </a:solidFill>
                <a:cs typeface="Arial"/>
              </a:rPr>
              <a:t>SSH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app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such </a:t>
            </a:r>
            <a:r>
              <a:rPr lang="en-US" spc="-22" dirty="0">
                <a:solidFill>
                  <a:srgbClr val="2F2B20"/>
                </a:solidFill>
                <a:cs typeface="Arial"/>
              </a:rPr>
              <a:t>as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53" dirty="0" err="1">
                <a:solidFill>
                  <a:srgbClr val="2F2B20"/>
                </a:solidFill>
                <a:cs typeface="Arial"/>
              </a:rPr>
              <a:t>PuTTY</a:t>
            </a:r>
            <a:endParaRPr lang="en-US" sz="3600" dirty="0">
              <a:cs typeface="Times New Roman"/>
            </a:endParaRPr>
          </a:p>
          <a:p>
            <a:pPr marL="225810" indent="-214603">
              <a:buClr>
                <a:srgbClr val="A9A57C"/>
              </a:buClr>
              <a:tabLst>
                <a:tab pos="226371" algn="l"/>
              </a:tabLst>
            </a:pPr>
            <a:r>
              <a:rPr lang="en-US" spc="-9" dirty="0">
                <a:solidFill>
                  <a:srgbClr val="2F2B20"/>
                </a:solidFill>
                <a:cs typeface="Arial"/>
              </a:rPr>
              <a:t>From 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Linux, Mac OS X terminal, or Windows GUI such as </a:t>
            </a:r>
            <a:r>
              <a:rPr lang="en-US" spc="4" dirty="0" err="1">
                <a:solidFill>
                  <a:srgbClr val="2F2B20"/>
                </a:solidFill>
                <a:cs typeface="Arial"/>
              </a:rPr>
              <a:t>Cyberduck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, </a:t>
            </a:r>
            <a:r>
              <a:rPr lang="en-US" spc="4" dirty="0" err="1">
                <a:solidFill>
                  <a:srgbClr val="2F2B20"/>
                </a:solidFill>
                <a:cs typeface="Arial"/>
              </a:rPr>
              <a:t>PuTTY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 or </a:t>
            </a:r>
            <a:r>
              <a:rPr lang="en-US" spc="4" dirty="0" err="1">
                <a:solidFill>
                  <a:srgbClr val="2F2B20"/>
                </a:solidFill>
                <a:cs typeface="Arial"/>
              </a:rPr>
              <a:t>Gitbash</a:t>
            </a:r>
            <a:r>
              <a:rPr lang="en-US" spc="4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119" dirty="0">
                <a:solidFill>
                  <a:srgbClr val="2F2B20"/>
                </a:solidFill>
                <a:cs typeface="Arial"/>
              </a:rPr>
              <a:t>– </a:t>
            </a:r>
            <a:r>
              <a:rPr lang="en-US" dirty="0" err="1">
                <a:solidFill>
                  <a:srgbClr val="2F2B20"/>
                </a:solidFill>
                <a:cs typeface="Arial"/>
              </a:rPr>
              <a:t>ssh</a:t>
            </a:r>
            <a:r>
              <a:rPr lang="en-US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on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command</a:t>
            </a:r>
            <a:r>
              <a:rPr lang="en-US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9" dirty="0">
                <a:solidFill>
                  <a:srgbClr val="2F2B20"/>
                </a:solidFill>
                <a:cs typeface="Arial"/>
              </a:rPr>
              <a:t>line</a:t>
            </a:r>
            <a:endParaRPr lang="en-US" spc="-9" dirty="0">
              <a:cs typeface="Arial"/>
            </a:endParaRPr>
          </a:p>
          <a:p>
            <a:pPr marL="11207" indent="0">
              <a:buClr>
                <a:srgbClr val="A9A57C"/>
              </a:buClr>
              <a:buNone/>
              <a:tabLst>
                <a:tab pos="226371" algn="l"/>
              </a:tabLst>
            </a:pPr>
            <a:r>
              <a:rPr lang="en-US" spc="-9" dirty="0">
                <a:solidFill>
                  <a:srgbClr val="0070C0"/>
                </a:solidFill>
                <a:cs typeface="Arial"/>
              </a:rPr>
              <a:t>		</a:t>
            </a:r>
            <a:endParaRPr lang="en-US" dirty="0">
              <a:cs typeface="Times New Roman"/>
            </a:endParaRPr>
          </a:p>
          <a:p>
            <a:pPr marL="225810" marR="235896" indent="-214603">
              <a:spcBef>
                <a:spcPts val="1350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spc="-9" dirty="0">
                <a:solidFill>
                  <a:srgbClr val="2F2B20"/>
                </a:solidFill>
                <a:cs typeface="Arial"/>
              </a:rPr>
              <a:t>Once you are logged on, type the following:</a:t>
            </a:r>
          </a:p>
          <a:p>
            <a:pPr marL="0" indent="0">
              <a:spcBef>
                <a:spcPts val="446"/>
              </a:spcBef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2516A-36F6-0149-9082-FE4A08AD8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3997-6F20-E349-8154-F196E9CB65E7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FC21D-A0DE-864F-9CA4-0D6C3DEC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2B97D-9E58-CF48-BA7C-E07E11DD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55E4D-E4C3-7047-99BC-BBEDED4A6C02}"/>
              </a:ext>
            </a:extLst>
          </p:cNvPr>
          <p:cNvSpPr txBox="1"/>
          <p:nvPr/>
        </p:nvSpPr>
        <p:spPr>
          <a:xfrm>
            <a:off x="1525414" y="3907189"/>
            <a:ext cx="554510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ssh</a:t>
            </a:r>
            <a:r>
              <a:rPr lang="en-US" sz="2000" spc="66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spc="66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spc="-4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username&gt;</a:t>
            </a:r>
            <a:r>
              <a:rPr lang="en-US" sz="2000" spc="-4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@tlogin1.rc.colorado.edu</a:t>
            </a:r>
            <a:endParaRPr 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EDC6C-1942-2A4D-845A-3CA8E2D970F9}"/>
              </a:ext>
            </a:extLst>
          </p:cNvPr>
          <p:cNvSpPr txBox="1"/>
          <p:nvPr/>
        </p:nvSpPr>
        <p:spPr>
          <a:xfrm>
            <a:off x="1525414" y="4852663"/>
            <a:ext cx="188179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ssh</a:t>
            </a:r>
            <a:r>
              <a:rPr lang="en-US" sz="2000" spc="66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spc="-4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scompile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09685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4A11-B7BE-EC4E-979C-21DCB841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71"/>
              <a:t>What </a:t>
            </a:r>
            <a:r>
              <a:rPr lang="en-US" spc="-62"/>
              <a:t>happens </a:t>
            </a:r>
            <a:r>
              <a:rPr lang="en-US" spc="-53"/>
              <a:t>when </a:t>
            </a:r>
            <a:r>
              <a:rPr lang="en-US" spc="-44"/>
              <a:t>you </a:t>
            </a:r>
            <a:r>
              <a:rPr lang="en-US" spc="-18"/>
              <a:t>log</a:t>
            </a:r>
            <a:r>
              <a:rPr lang="en-US" spc="-759"/>
              <a:t> </a:t>
            </a:r>
            <a:r>
              <a:rPr lang="en-US" spc="-66"/>
              <a:t>in?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A02EE-DFDD-6E4A-8D86-85B9C1D41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5810" indent="-214603">
              <a:spcBef>
                <a:spcPts val="812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spc="13" dirty="0">
                <a:solidFill>
                  <a:srgbClr val="2F2B20"/>
                </a:solidFill>
                <a:cs typeface="Arial"/>
              </a:rPr>
              <a:t>Login </a:t>
            </a:r>
            <a:r>
              <a:rPr lang="en-US" spc="-4" dirty="0">
                <a:solidFill>
                  <a:srgbClr val="2F2B20"/>
                </a:solidFill>
                <a:cs typeface="Arial"/>
              </a:rPr>
              <a:t>is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authenticated </a:t>
            </a:r>
            <a:r>
              <a:rPr lang="en-US" dirty="0">
                <a:solidFill>
                  <a:srgbClr val="2F2B20"/>
                </a:solidFill>
                <a:cs typeface="Arial"/>
              </a:rPr>
              <a:t>(password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or</a:t>
            </a:r>
            <a:r>
              <a:rPr lang="en-US" spc="-18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57" dirty="0">
                <a:solidFill>
                  <a:srgbClr val="2F2B20"/>
                </a:solidFill>
                <a:cs typeface="Arial"/>
              </a:rPr>
              <a:t>key)</a:t>
            </a:r>
            <a:endParaRPr lang="en-US" dirty="0">
              <a:cs typeface="Arial"/>
            </a:endParaRPr>
          </a:p>
          <a:p>
            <a:pPr marL="225810" indent="-214603">
              <a:spcBef>
                <a:spcPts val="750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spc="-26" dirty="0">
                <a:solidFill>
                  <a:srgbClr val="2F2B20"/>
                </a:solidFill>
                <a:cs typeface="Arial"/>
              </a:rPr>
              <a:t>Shell</a:t>
            </a:r>
            <a:r>
              <a:rPr lang="en-US" spc="-4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22" dirty="0">
                <a:solidFill>
                  <a:srgbClr val="2F2B20"/>
                </a:solidFill>
                <a:cs typeface="Arial"/>
              </a:rPr>
              <a:t>starts</a:t>
            </a:r>
            <a:endParaRPr lang="en-US" dirty="0">
              <a:cs typeface="Arial"/>
            </a:endParaRPr>
          </a:p>
          <a:p>
            <a:pPr marL="225810" indent="-214603">
              <a:spcBef>
                <a:spcPts val="723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spc="-9" dirty="0">
                <a:solidFill>
                  <a:srgbClr val="2F2B20"/>
                </a:solidFill>
                <a:cs typeface="Arial"/>
              </a:rPr>
              <a:t>Environment </a:t>
            </a:r>
            <a:r>
              <a:rPr lang="en-US" spc="-4" dirty="0">
                <a:solidFill>
                  <a:srgbClr val="2F2B20"/>
                </a:solidFill>
                <a:cs typeface="Arial"/>
              </a:rPr>
              <a:t>is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set</a:t>
            </a:r>
            <a:r>
              <a:rPr lang="en-US" spc="13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44" dirty="0">
                <a:solidFill>
                  <a:srgbClr val="2F2B20"/>
                </a:solidFill>
                <a:cs typeface="Arial"/>
              </a:rPr>
              <a:t>up</a:t>
            </a:r>
            <a:endParaRPr lang="en-US" dirty="0">
              <a:cs typeface="Arial"/>
            </a:endParaRPr>
          </a:p>
          <a:p>
            <a:pPr marL="225810" indent="-214603">
              <a:spcBef>
                <a:spcPts val="723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spc="26" dirty="0">
                <a:solidFill>
                  <a:srgbClr val="2F2B20"/>
                </a:solidFill>
                <a:cs typeface="Arial"/>
              </a:rPr>
              <a:t>“Message </a:t>
            </a:r>
            <a:r>
              <a:rPr lang="en-US" spc="49" dirty="0">
                <a:solidFill>
                  <a:srgbClr val="2F2B20"/>
                </a:solidFill>
                <a:cs typeface="Arial"/>
              </a:rPr>
              <a:t>of </a:t>
            </a:r>
            <a:r>
              <a:rPr lang="en-US" spc="9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pc="35" dirty="0">
                <a:solidFill>
                  <a:srgbClr val="2F2B20"/>
                </a:solidFill>
                <a:cs typeface="Arial"/>
              </a:rPr>
              <a:t>Day”</a:t>
            </a:r>
            <a:r>
              <a:rPr lang="en-US" spc="-110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31" dirty="0">
                <a:solidFill>
                  <a:srgbClr val="2F2B20"/>
                </a:solidFill>
                <a:cs typeface="Arial"/>
              </a:rPr>
              <a:t>prints</a:t>
            </a:r>
            <a:endParaRPr lang="en-US" dirty="0">
              <a:cs typeface="Arial"/>
            </a:endParaRPr>
          </a:p>
          <a:p>
            <a:pPr marL="225810" indent="-214603">
              <a:spcBef>
                <a:spcPts val="723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spc="31" dirty="0">
                <a:solidFill>
                  <a:srgbClr val="2F2B20"/>
                </a:solidFill>
                <a:cs typeface="Arial"/>
              </a:rPr>
              <a:t>Prompt</a:t>
            </a:r>
            <a:endParaRPr lang="en-US" dirty="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0D092-9B99-E047-BEA8-FDF398358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7B4A6-2FE7-504F-B6E0-9107C7756CEC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91720-BF73-3D4F-B16E-A43AFFB48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E40A3-B219-EA4A-95F2-194A0972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95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2F356-8F16-7F4E-9B1E-9DEBB237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71"/>
              <a:t>What </a:t>
            </a:r>
            <a:r>
              <a:rPr lang="en-US" spc="-66"/>
              <a:t>identifies </a:t>
            </a:r>
            <a:r>
              <a:rPr lang="en-US" spc="-84"/>
              <a:t>a </a:t>
            </a:r>
            <a:r>
              <a:rPr lang="en-US" spc="-62"/>
              <a:t>Linux</a:t>
            </a:r>
            <a:r>
              <a:rPr lang="en-US" spc="-560"/>
              <a:t> </a:t>
            </a:r>
            <a:r>
              <a:rPr lang="en-US" spc="-93"/>
              <a:t>user?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400D8-795E-EE43-B3E1-C8446E1F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5810" indent="-214603">
              <a:spcBef>
                <a:spcPts val="649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spc="-4" dirty="0">
                <a:cs typeface="Arial"/>
              </a:rPr>
              <a:t>Username </a:t>
            </a:r>
            <a:r>
              <a:rPr lang="en-US" spc="124" dirty="0">
                <a:cs typeface="Arial"/>
              </a:rPr>
              <a:t>/</a:t>
            </a:r>
            <a:r>
              <a:rPr lang="en-US" spc="-22" dirty="0">
                <a:cs typeface="Arial"/>
              </a:rPr>
              <a:t> </a:t>
            </a:r>
            <a:r>
              <a:rPr lang="en-US" spc="-18" dirty="0">
                <a:cs typeface="Arial"/>
              </a:rPr>
              <a:t>UUID</a:t>
            </a:r>
            <a:endParaRPr lang="en-US" dirty="0">
              <a:cs typeface="Arial"/>
            </a:endParaRPr>
          </a:p>
          <a:p>
            <a:pPr marL="225810" indent="-214603">
              <a:spcBef>
                <a:spcPts val="565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spc="4" dirty="0">
                <a:cs typeface="Arial"/>
              </a:rPr>
              <a:t>Group </a:t>
            </a:r>
            <a:r>
              <a:rPr lang="en-US" spc="124" dirty="0">
                <a:cs typeface="Arial"/>
              </a:rPr>
              <a:t>/</a:t>
            </a:r>
            <a:r>
              <a:rPr lang="en-US" spc="-26" dirty="0">
                <a:cs typeface="Arial"/>
              </a:rPr>
              <a:t> </a:t>
            </a:r>
            <a:r>
              <a:rPr lang="en-US" spc="-35" dirty="0">
                <a:cs typeface="Arial"/>
              </a:rPr>
              <a:t>GID</a:t>
            </a:r>
            <a:endParaRPr lang="en-US" dirty="0">
              <a:cs typeface="Arial"/>
            </a:endParaRPr>
          </a:p>
          <a:p>
            <a:pPr marL="225810" indent="-214603">
              <a:spcBef>
                <a:spcPts val="534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spc="4" dirty="0">
                <a:cs typeface="Arial"/>
              </a:rPr>
              <a:t>Password </a:t>
            </a:r>
            <a:r>
              <a:rPr lang="en-US" spc="-44" dirty="0">
                <a:cs typeface="Arial"/>
              </a:rPr>
              <a:t>(or </a:t>
            </a:r>
            <a:r>
              <a:rPr lang="en-US" spc="9" dirty="0">
                <a:cs typeface="Arial"/>
              </a:rPr>
              <a:t>other authentication</a:t>
            </a:r>
            <a:r>
              <a:rPr lang="en-US" spc="-13" dirty="0">
                <a:cs typeface="Arial"/>
              </a:rPr>
              <a:t> </a:t>
            </a:r>
            <a:r>
              <a:rPr lang="en-US" spc="-18" dirty="0">
                <a:cs typeface="Arial"/>
              </a:rPr>
              <a:t>info)</a:t>
            </a:r>
            <a:endParaRPr lang="en-US" dirty="0">
              <a:cs typeface="Arial"/>
            </a:endParaRPr>
          </a:p>
          <a:p>
            <a:pPr marL="225810" indent="-214603">
              <a:spcBef>
                <a:spcPts val="565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dirty="0">
                <a:cs typeface="Arial"/>
              </a:rPr>
              <a:t>Default</a:t>
            </a:r>
            <a:r>
              <a:rPr lang="en-US" spc="-18" dirty="0">
                <a:cs typeface="Arial"/>
              </a:rPr>
              <a:t> </a:t>
            </a:r>
            <a:r>
              <a:rPr lang="en-US" spc="-9" dirty="0">
                <a:cs typeface="Arial"/>
              </a:rPr>
              <a:t>shell</a:t>
            </a:r>
            <a:endParaRPr lang="en-US" dirty="0">
              <a:cs typeface="Arial"/>
            </a:endParaRPr>
          </a:p>
          <a:p>
            <a:pPr marL="225810" indent="-214603">
              <a:spcBef>
                <a:spcPts val="534"/>
              </a:spcBef>
              <a:buClr>
                <a:srgbClr val="A9A57C"/>
              </a:buClr>
              <a:tabLst>
                <a:tab pos="226371" algn="l"/>
              </a:tabLst>
            </a:pPr>
            <a:r>
              <a:rPr lang="en-US" spc="9" dirty="0">
                <a:cs typeface="Arial"/>
              </a:rPr>
              <a:t>Home </a:t>
            </a:r>
            <a:r>
              <a:rPr lang="en-US" spc="22" dirty="0">
                <a:cs typeface="Arial"/>
              </a:rPr>
              <a:t>directory </a:t>
            </a:r>
            <a:r>
              <a:rPr lang="en-US" spc="-53" dirty="0">
                <a:cs typeface="Arial"/>
              </a:rPr>
              <a:t>(</a:t>
            </a:r>
            <a:r>
              <a:rPr lang="en-US" spc="-53" dirty="0" err="1">
                <a:cs typeface="Arial"/>
              </a:rPr>
              <a:t>ie</a:t>
            </a:r>
            <a:r>
              <a:rPr lang="en-US" spc="-53" dirty="0">
                <a:cs typeface="Arial"/>
              </a:rPr>
              <a:t>, </a:t>
            </a:r>
            <a:r>
              <a:rPr lang="en-US" spc="9" dirty="0">
                <a:cs typeface="Arial"/>
              </a:rPr>
              <a:t>home </a:t>
            </a:r>
            <a:r>
              <a:rPr lang="en-US" spc="49" dirty="0">
                <a:cs typeface="Arial"/>
              </a:rPr>
              <a:t>"folder" </a:t>
            </a:r>
            <a:r>
              <a:rPr lang="en-US" spc="22" dirty="0">
                <a:cs typeface="Arial"/>
              </a:rPr>
              <a:t>on</a:t>
            </a:r>
            <a:r>
              <a:rPr lang="en-US" spc="-128" dirty="0">
                <a:cs typeface="Arial"/>
              </a:rPr>
              <a:t> </a:t>
            </a:r>
            <a:r>
              <a:rPr lang="en-US" spc="-9" dirty="0">
                <a:cs typeface="Arial"/>
              </a:rPr>
              <a:t>disk)</a:t>
            </a: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1CE57-716A-CA49-A64A-35853A95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21550-E232-354D-8F62-7293C3B48F6C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46BC7-9A5E-B847-A07A-A220B453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Linux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48360-BB27-A047-A330-200A1B83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B2D4-979F-0449-80BA-56DD35353C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80174"/>
      </p:ext>
    </p:extLst>
  </p:cSld>
  <p:clrMapOvr>
    <a:masterClrMapping/>
  </p:clrMapOvr>
</p:sld>
</file>

<file path=ppt/theme/theme1.xml><?xml version="1.0" encoding="utf-8"?>
<a:theme xmlns:a="http://schemas.openxmlformats.org/drawingml/2006/main" name="CURC-Accessabl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C-Accessable" id="{B5232CCF-1C06-F848-AD0A-FFA8633FEA8E}" vid="{A0AA1CFD-859F-6141-A436-CEA9335722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CURC-Accessable</Template>
  <TotalTime>11895</TotalTime>
  <Words>1684</Words>
  <Application>Microsoft Macintosh PowerPoint</Application>
  <PresentationFormat>Widescreen</PresentationFormat>
  <Paragraphs>384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Consolas</vt:lpstr>
      <vt:lpstr>Courier New</vt:lpstr>
      <vt:lpstr>Helvetica</vt:lpstr>
      <vt:lpstr>Helvetica Light</vt:lpstr>
      <vt:lpstr>Times New Roman</vt:lpstr>
      <vt:lpstr>Trebuchet MS</vt:lpstr>
      <vt:lpstr>CURC-Accessable</vt:lpstr>
      <vt:lpstr>Introduction to Linux</vt:lpstr>
      <vt:lpstr>Introduction to Linux</vt:lpstr>
      <vt:lpstr>Outline</vt:lpstr>
      <vt:lpstr>What is Linux?</vt:lpstr>
      <vt:lpstr>PowerPoint Presentation</vt:lpstr>
      <vt:lpstr>Why Use Linux?</vt:lpstr>
      <vt:lpstr>How do you log in?</vt:lpstr>
      <vt:lpstr>What happens when you log in?</vt:lpstr>
      <vt:lpstr>What identifies a Linux user?</vt:lpstr>
      <vt:lpstr>Linux commands</vt:lpstr>
      <vt:lpstr>The most import Linux command…</vt:lpstr>
      <vt:lpstr>Example: ls</vt:lpstr>
      <vt:lpstr>Example: ssh</vt:lpstr>
      <vt:lpstr>File and directory related commands</vt:lpstr>
      <vt:lpstr>Process and program related  commands</vt:lpstr>
      <vt:lpstr>File viewing commands</vt:lpstr>
      <vt:lpstr>The Linux Filesystem</vt:lpstr>
      <vt:lpstr>PowerPoint Presentation</vt:lpstr>
      <vt:lpstr>Navigating the filesystem</vt:lpstr>
      <vt:lpstr>Exercise 1</vt:lpstr>
      <vt:lpstr>File editing</vt:lpstr>
      <vt:lpstr>Modes (aka permissions)</vt:lpstr>
      <vt:lpstr>Modes (continued)</vt:lpstr>
      <vt:lpstr>Exercise 2</vt:lpstr>
      <vt:lpstr>Processes</vt:lpstr>
      <vt:lpstr>Shells</vt:lpstr>
      <vt:lpstr>Shell features</vt:lpstr>
      <vt:lpstr>Environment</vt:lpstr>
      <vt:lpstr>Useful variables</vt:lpstr>
      <vt:lpstr>Exercise 3</vt:lpstr>
      <vt:lpstr>More about shells</vt:lpstr>
      <vt:lpstr>Shell Wildcards and Special Characters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41</cp:revision>
  <dcterms:created xsi:type="dcterms:W3CDTF">2019-07-15T07:48:29Z</dcterms:created>
  <dcterms:modified xsi:type="dcterms:W3CDTF">2019-07-23T16:58:43Z</dcterms:modified>
</cp:coreProperties>
</file>